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4"/>
  </p:sldMasterIdLst>
  <p:notesMasterIdLst>
    <p:notesMasterId r:id="rId29"/>
  </p:notesMasterIdLst>
  <p:sldIdLst>
    <p:sldId id="258" r:id="rId5"/>
    <p:sldId id="298" r:id="rId6"/>
    <p:sldId id="282" r:id="rId7"/>
    <p:sldId id="284" r:id="rId8"/>
    <p:sldId id="285" r:id="rId9"/>
    <p:sldId id="301" r:id="rId10"/>
    <p:sldId id="302" r:id="rId11"/>
    <p:sldId id="286" r:id="rId12"/>
    <p:sldId id="295" r:id="rId13"/>
    <p:sldId id="287" r:id="rId14"/>
    <p:sldId id="288" r:id="rId15"/>
    <p:sldId id="289" r:id="rId16"/>
    <p:sldId id="290" r:id="rId17"/>
    <p:sldId id="306" r:id="rId18"/>
    <p:sldId id="291" r:id="rId19"/>
    <p:sldId id="292" r:id="rId20"/>
    <p:sldId id="296" r:id="rId21"/>
    <p:sldId id="297" r:id="rId22"/>
    <p:sldId id="293" r:id="rId23"/>
    <p:sldId id="299" r:id="rId24"/>
    <p:sldId id="305" r:id="rId25"/>
    <p:sldId id="272" r:id="rId26"/>
    <p:sldId id="260" r:id="rId27"/>
    <p:sldId id="283" r:id="rId28"/>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82" y="78"/>
      </p:cViewPr>
      <p:guideLst/>
    </p:cSldViewPr>
  </p:slideViewPr>
  <p:notesTextViewPr>
    <p:cViewPr>
      <p:scale>
        <a:sx n="1" d="1"/>
        <a:sy n="1" d="1"/>
      </p:scale>
      <p:origin x="0" y="0"/>
    </p:cViewPr>
  </p:notesTextViewPr>
  <p:notesViewPr>
    <p:cSldViewPr snapToGrid="0">
      <p:cViewPr>
        <p:scale>
          <a:sx n="1" d="2"/>
          <a:sy n="1" d="2"/>
        </p:scale>
        <p:origin x="4602" y="13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Young" userId="943ae0cf-d4e0-472a-adfa-0b2f51a1b95a" providerId="ADAL" clId="{B366D18D-3DAC-4CEB-B277-716960303A6B}"/>
    <pc:docChg chg="undo custSel addSld delSld modSld sldOrd">
      <pc:chgData name="Lisa Young" userId="943ae0cf-d4e0-472a-adfa-0b2f51a1b95a" providerId="ADAL" clId="{B366D18D-3DAC-4CEB-B277-716960303A6B}" dt="2026-08-14T13:37:57.192" v="1119" actId="255"/>
      <pc:docMkLst>
        <pc:docMk/>
      </pc:docMkLst>
      <pc:sldChg chg="ord">
        <pc:chgData name="Lisa Young" userId="943ae0cf-d4e0-472a-adfa-0b2f51a1b95a" providerId="ADAL" clId="{B366D18D-3DAC-4CEB-B277-716960303A6B}" dt="2026-07-15T16:51:07.992" v="3"/>
        <pc:sldMkLst>
          <pc:docMk/>
          <pc:sldMk cId="196175230" sldId="260"/>
        </pc:sldMkLst>
      </pc:sldChg>
      <pc:sldChg chg="ord">
        <pc:chgData name="Lisa Young" userId="943ae0cf-d4e0-472a-adfa-0b2f51a1b95a" providerId="ADAL" clId="{B366D18D-3DAC-4CEB-B277-716960303A6B}" dt="2026-07-15T16:50:55.531" v="1"/>
        <pc:sldMkLst>
          <pc:docMk/>
          <pc:sldMk cId="2798562009" sldId="272"/>
        </pc:sldMkLst>
      </pc:sldChg>
      <pc:sldChg chg="modSp mod">
        <pc:chgData name="Lisa Young" userId="943ae0cf-d4e0-472a-adfa-0b2f51a1b95a" providerId="ADAL" clId="{B366D18D-3DAC-4CEB-B277-716960303A6B}" dt="2026-08-14T13:37:33.899" v="1118" actId="255"/>
        <pc:sldMkLst>
          <pc:docMk/>
          <pc:sldMk cId="4067773973" sldId="282"/>
        </pc:sldMkLst>
        <pc:spChg chg="mod">
          <ac:chgData name="Lisa Young" userId="943ae0cf-d4e0-472a-adfa-0b2f51a1b95a" providerId="ADAL" clId="{B366D18D-3DAC-4CEB-B277-716960303A6B}" dt="2026-07-23T17:13:16.663" v="61" actId="1076"/>
          <ac:spMkLst>
            <pc:docMk/>
            <pc:sldMk cId="4067773973" sldId="282"/>
            <ac:spMk id="2" creationId="{6BF4CB93-6BE6-B8B6-3F3D-D7EF4C6BCC10}"/>
          </ac:spMkLst>
        </pc:spChg>
        <pc:spChg chg="mod">
          <ac:chgData name="Lisa Young" userId="943ae0cf-d4e0-472a-adfa-0b2f51a1b95a" providerId="ADAL" clId="{B366D18D-3DAC-4CEB-B277-716960303A6B}" dt="2026-08-14T13:37:33.899" v="1118" actId="255"/>
          <ac:spMkLst>
            <pc:docMk/>
            <pc:sldMk cId="4067773973" sldId="282"/>
            <ac:spMk id="3" creationId="{AF3F141C-D5EF-7823-38AB-588D9BE84A50}"/>
          </ac:spMkLst>
        </pc:spChg>
      </pc:sldChg>
      <pc:sldChg chg="modSp mod">
        <pc:chgData name="Lisa Young" userId="943ae0cf-d4e0-472a-adfa-0b2f51a1b95a" providerId="ADAL" clId="{B366D18D-3DAC-4CEB-B277-716960303A6B}" dt="2026-07-23T17:14:12.105" v="64" actId="255"/>
        <pc:sldMkLst>
          <pc:docMk/>
          <pc:sldMk cId="1078099187" sldId="285"/>
        </pc:sldMkLst>
        <pc:spChg chg="mod">
          <ac:chgData name="Lisa Young" userId="943ae0cf-d4e0-472a-adfa-0b2f51a1b95a" providerId="ADAL" clId="{B366D18D-3DAC-4CEB-B277-716960303A6B}" dt="2026-07-23T17:14:12.105" v="64" actId="255"/>
          <ac:spMkLst>
            <pc:docMk/>
            <pc:sldMk cId="1078099187" sldId="285"/>
            <ac:spMk id="2" creationId="{00000000-0000-0000-0000-000000000000}"/>
          </ac:spMkLst>
        </pc:spChg>
      </pc:sldChg>
      <pc:sldChg chg="modSp mod">
        <pc:chgData name="Lisa Young" userId="943ae0cf-d4e0-472a-adfa-0b2f51a1b95a" providerId="ADAL" clId="{B366D18D-3DAC-4CEB-B277-716960303A6B}" dt="2026-08-14T13:37:57.192" v="1119" actId="255"/>
        <pc:sldMkLst>
          <pc:docMk/>
          <pc:sldMk cId="2744481449" sldId="286"/>
        </pc:sldMkLst>
        <pc:spChg chg="mod">
          <ac:chgData name="Lisa Young" userId="943ae0cf-d4e0-472a-adfa-0b2f51a1b95a" providerId="ADAL" clId="{B366D18D-3DAC-4CEB-B277-716960303A6B}" dt="2026-08-14T13:37:57.192" v="1119" actId="255"/>
          <ac:spMkLst>
            <pc:docMk/>
            <pc:sldMk cId="2744481449" sldId="286"/>
            <ac:spMk id="4" creationId="{00000000-0000-0000-0000-000000000000}"/>
          </ac:spMkLst>
        </pc:spChg>
      </pc:sldChg>
      <pc:sldChg chg="modSp">
        <pc:chgData name="Lisa Young" userId="943ae0cf-d4e0-472a-adfa-0b2f51a1b95a" providerId="ADAL" clId="{B366D18D-3DAC-4CEB-B277-716960303A6B}" dt="2026-07-27T18:19:44.188" v="1048" actId="6549"/>
        <pc:sldMkLst>
          <pc:docMk/>
          <pc:sldMk cId="3398930146" sldId="287"/>
        </pc:sldMkLst>
        <pc:spChg chg="mod">
          <ac:chgData name="Lisa Young" userId="943ae0cf-d4e0-472a-adfa-0b2f51a1b95a" providerId="ADAL" clId="{B366D18D-3DAC-4CEB-B277-716960303A6B}" dt="2026-07-27T18:19:44.188" v="1048" actId="6549"/>
          <ac:spMkLst>
            <pc:docMk/>
            <pc:sldMk cId="3398930146" sldId="287"/>
            <ac:spMk id="4" creationId="{00000000-0000-0000-0000-000000000000}"/>
          </ac:spMkLst>
        </pc:spChg>
      </pc:sldChg>
      <pc:sldChg chg="modSp mod">
        <pc:chgData name="Lisa Young" userId="943ae0cf-d4e0-472a-adfa-0b2f51a1b95a" providerId="ADAL" clId="{B366D18D-3DAC-4CEB-B277-716960303A6B}" dt="2026-07-27T18:20:19.100" v="1050" actId="33524"/>
        <pc:sldMkLst>
          <pc:docMk/>
          <pc:sldMk cId="255314571" sldId="288"/>
        </pc:sldMkLst>
        <pc:spChg chg="mod">
          <ac:chgData name="Lisa Young" userId="943ae0cf-d4e0-472a-adfa-0b2f51a1b95a" providerId="ADAL" clId="{B366D18D-3DAC-4CEB-B277-716960303A6B}" dt="2026-07-27T18:20:19.100" v="1050" actId="33524"/>
          <ac:spMkLst>
            <pc:docMk/>
            <pc:sldMk cId="255314571" sldId="288"/>
            <ac:spMk id="4" creationId="{00000000-0000-0000-0000-000000000000}"/>
          </ac:spMkLst>
        </pc:spChg>
      </pc:sldChg>
      <pc:sldChg chg="modSp mod">
        <pc:chgData name="Lisa Young" userId="943ae0cf-d4e0-472a-adfa-0b2f51a1b95a" providerId="ADAL" clId="{B366D18D-3DAC-4CEB-B277-716960303A6B}" dt="2026-08-14T13:30:00.610" v="1076" actId="20577"/>
        <pc:sldMkLst>
          <pc:docMk/>
          <pc:sldMk cId="57924295" sldId="289"/>
        </pc:sldMkLst>
        <pc:spChg chg="mod">
          <ac:chgData name="Lisa Young" userId="943ae0cf-d4e0-472a-adfa-0b2f51a1b95a" providerId="ADAL" clId="{B366D18D-3DAC-4CEB-B277-716960303A6B}" dt="2026-08-14T13:30:00.610" v="1076" actId="20577"/>
          <ac:spMkLst>
            <pc:docMk/>
            <pc:sldMk cId="57924295" sldId="289"/>
            <ac:spMk id="4" creationId="{00000000-0000-0000-0000-000000000000}"/>
          </ac:spMkLst>
        </pc:spChg>
      </pc:sldChg>
      <pc:sldChg chg="delSp modSp mod">
        <pc:chgData name="Lisa Young" userId="943ae0cf-d4e0-472a-adfa-0b2f51a1b95a" providerId="ADAL" clId="{B366D18D-3DAC-4CEB-B277-716960303A6B}" dt="2026-08-14T13:35:18.169" v="1108" actId="2711"/>
        <pc:sldMkLst>
          <pc:docMk/>
          <pc:sldMk cId="2868051147" sldId="290"/>
        </pc:sldMkLst>
        <pc:spChg chg="mod">
          <ac:chgData name="Lisa Young" userId="943ae0cf-d4e0-472a-adfa-0b2f51a1b95a" providerId="ADAL" clId="{B366D18D-3DAC-4CEB-B277-716960303A6B}" dt="2026-07-27T15:40:03.681" v="188" actId="20577"/>
          <ac:spMkLst>
            <pc:docMk/>
            <pc:sldMk cId="2868051147" sldId="290"/>
            <ac:spMk id="2" creationId="{00000000-0000-0000-0000-000000000000}"/>
          </ac:spMkLst>
        </pc:spChg>
        <pc:spChg chg="mod">
          <ac:chgData name="Lisa Young" userId="943ae0cf-d4e0-472a-adfa-0b2f51a1b95a" providerId="ADAL" clId="{B366D18D-3DAC-4CEB-B277-716960303A6B}" dt="2026-08-14T13:35:18.169" v="1108" actId="2711"/>
          <ac:spMkLst>
            <pc:docMk/>
            <pc:sldMk cId="2868051147" sldId="290"/>
            <ac:spMk id="4" creationId="{00000000-0000-0000-0000-000000000000}"/>
          </ac:spMkLst>
        </pc:spChg>
      </pc:sldChg>
      <pc:sldChg chg="modSp mod">
        <pc:chgData name="Lisa Young" userId="943ae0cf-d4e0-472a-adfa-0b2f51a1b95a" providerId="ADAL" clId="{B366D18D-3DAC-4CEB-B277-716960303A6B}" dt="2026-08-14T13:35:38.065" v="1109" actId="255"/>
        <pc:sldMkLst>
          <pc:docMk/>
          <pc:sldMk cId="3365099327" sldId="291"/>
        </pc:sldMkLst>
        <pc:spChg chg="mod">
          <ac:chgData name="Lisa Young" userId="943ae0cf-d4e0-472a-adfa-0b2f51a1b95a" providerId="ADAL" clId="{B366D18D-3DAC-4CEB-B277-716960303A6B}" dt="2026-07-27T16:00:45.978" v="475" actId="20577"/>
          <ac:spMkLst>
            <pc:docMk/>
            <pc:sldMk cId="3365099327" sldId="291"/>
            <ac:spMk id="2" creationId="{00000000-0000-0000-0000-000000000000}"/>
          </ac:spMkLst>
        </pc:spChg>
        <pc:spChg chg="mod">
          <ac:chgData name="Lisa Young" userId="943ae0cf-d4e0-472a-adfa-0b2f51a1b95a" providerId="ADAL" clId="{B366D18D-3DAC-4CEB-B277-716960303A6B}" dt="2026-08-14T13:35:38.065" v="1109" actId="255"/>
          <ac:spMkLst>
            <pc:docMk/>
            <pc:sldMk cId="3365099327" sldId="291"/>
            <ac:spMk id="4" creationId="{00000000-0000-0000-0000-000000000000}"/>
          </ac:spMkLst>
        </pc:spChg>
      </pc:sldChg>
      <pc:sldChg chg="modSp mod">
        <pc:chgData name="Lisa Young" userId="943ae0cf-d4e0-472a-adfa-0b2f51a1b95a" providerId="ADAL" clId="{B366D18D-3DAC-4CEB-B277-716960303A6B}" dt="2026-08-14T13:36:09.386" v="1112" actId="255"/>
        <pc:sldMkLst>
          <pc:docMk/>
          <pc:sldMk cId="3724096794" sldId="292"/>
        </pc:sldMkLst>
        <pc:spChg chg="mod">
          <ac:chgData name="Lisa Young" userId="943ae0cf-d4e0-472a-adfa-0b2f51a1b95a" providerId="ADAL" clId="{B366D18D-3DAC-4CEB-B277-716960303A6B}" dt="2026-08-14T13:36:09.386" v="1112" actId="255"/>
          <ac:spMkLst>
            <pc:docMk/>
            <pc:sldMk cId="3724096794" sldId="292"/>
            <ac:spMk id="4" creationId="{00000000-0000-0000-0000-000000000000}"/>
          </ac:spMkLst>
        </pc:spChg>
      </pc:sldChg>
      <pc:sldChg chg="delSp modSp mod">
        <pc:chgData name="Lisa Young" userId="943ae0cf-d4e0-472a-adfa-0b2f51a1b95a" providerId="ADAL" clId="{B366D18D-3DAC-4CEB-B277-716960303A6B}" dt="2026-08-14T13:36:33.385" v="1114" actId="255"/>
        <pc:sldMkLst>
          <pc:docMk/>
          <pc:sldMk cId="3048478750" sldId="293"/>
        </pc:sldMkLst>
        <pc:spChg chg="mod">
          <ac:chgData name="Lisa Young" userId="943ae0cf-d4e0-472a-adfa-0b2f51a1b95a" providerId="ADAL" clId="{B366D18D-3DAC-4CEB-B277-716960303A6B}" dt="2026-07-27T18:09:02.421" v="969" actId="20577"/>
          <ac:spMkLst>
            <pc:docMk/>
            <pc:sldMk cId="3048478750" sldId="293"/>
            <ac:spMk id="2" creationId="{00000000-0000-0000-0000-000000000000}"/>
          </ac:spMkLst>
        </pc:spChg>
        <pc:spChg chg="mod">
          <ac:chgData name="Lisa Young" userId="943ae0cf-d4e0-472a-adfa-0b2f51a1b95a" providerId="ADAL" clId="{B366D18D-3DAC-4CEB-B277-716960303A6B}" dt="2026-08-14T13:36:33.385" v="1114" actId="255"/>
          <ac:spMkLst>
            <pc:docMk/>
            <pc:sldMk cId="3048478750" sldId="293"/>
            <ac:spMk id="4" creationId="{00000000-0000-0000-0000-000000000000}"/>
          </ac:spMkLst>
        </pc:spChg>
      </pc:sldChg>
      <pc:sldChg chg="modSp mod">
        <pc:chgData name="Lisa Young" userId="943ae0cf-d4e0-472a-adfa-0b2f51a1b95a" providerId="ADAL" clId="{B366D18D-3DAC-4CEB-B277-716960303A6B}" dt="2026-08-14T13:36:22.479" v="1113" actId="2711"/>
        <pc:sldMkLst>
          <pc:docMk/>
          <pc:sldMk cId="3782494588" sldId="297"/>
        </pc:sldMkLst>
        <pc:spChg chg="mod">
          <ac:chgData name="Lisa Young" userId="943ae0cf-d4e0-472a-adfa-0b2f51a1b95a" providerId="ADAL" clId="{B366D18D-3DAC-4CEB-B277-716960303A6B}" dt="2026-08-14T13:36:22.479" v="1113" actId="2711"/>
          <ac:spMkLst>
            <pc:docMk/>
            <pc:sldMk cId="3782494588" sldId="297"/>
            <ac:spMk id="3" creationId="{D0D98086-C941-52F6-AEA2-DDC461DE5DE0}"/>
          </ac:spMkLst>
        </pc:spChg>
      </pc:sldChg>
      <pc:sldChg chg="modSp mod">
        <pc:chgData name="Lisa Young" userId="943ae0cf-d4e0-472a-adfa-0b2f51a1b95a" providerId="ADAL" clId="{B366D18D-3DAC-4CEB-B277-716960303A6B}" dt="2026-07-15T16:52:02.756" v="7" actId="20577"/>
        <pc:sldMkLst>
          <pc:docMk/>
          <pc:sldMk cId="311084364" sldId="298"/>
        </pc:sldMkLst>
        <pc:spChg chg="mod">
          <ac:chgData name="Lisa Young" userId="943ae0cf-d4e0-472a-adfa-0b2f51a1b95a" providerId="ADAL" clId="{B366D18D-3DAC-4CEB-B277-716960303A6B}" dt="2026-07-15T16:52:02.756" v="7" actId="20577"/>
          <ac:spMkLst>
            <pc:docMk/>
            <pc:sldMk cId="311084364" sldId="298"/>
            <ac:spMk id="4" creationId="{00000000-0000-0000-0000-000000000000}"/>
          </ac:spMkLst>
        </pc:spChg>
      </pc:sldChg>
      <pc:sldChg chg="modSp mod">
        <pc:chgData name="Lisa Young" userId="943ae0cf-d4e0-472a-adfa-0b2f51a1b95a" providerId="ADAL" clId="{B366D18D-3DAC-4CEB-B277-716960303A6B}" dt="2026-08-14T13:37:02.169" v="1116" actId="2711"/>
        <pc:sldMkLst>
          <pc:docMk/>
          <pc:sldMk cId="3969923400" sldId="299"/>
        </pc:sldMkLst>
        <pc:spChg chg="mod">
          <ac:chgData name="Lisa Young" userId="943ae0cf-d4e0-472a-adfa-0b2f51a1b95a" providerId="ADAL" clId="{B366D18D-3DAC-4CEB-B277-716960303A6B}" dt="2026-08-14T13:37:02.169" v="1116" actId="2711"/>
          <ac:spMkLst>
            <pc:docMk/>
            <pc:sldMk cId="3969923400" sldId="299"/>
            <ac:spMk id="4" creationId="{00000000-0000-0000-0000-000000000000}"/>
          </ac:spMkLst>
        </pc:spChg>
      </pc:sldChg>
      <pc:sldChg chg="modSp add mod">
        <pc:chgData name="Lisa Young" userId="943ae0cf-d4e0-472a-adfa-0b2f51a1b95a" providerId="ADAL" clId="{B366D18D-3DAC-4CEB-B277-716960303A6B}" dt="2026-08-14T13:36:55.399" v="1115" actId="2711"/>
        <pc:sldMkLst>
          <pc:docMk/>
          <pc:sldMk cId="2681778905" sldId="305"/>
        </pc:sldMkLst>
        <pc:spChg chg="mod">
          <ac:chgData name="Lisa Young" userId="943ae0cf-d4e0-472a-adfa-0b2f51a1b95a" providerId="ADAL" clId="{B366D18D-3DAC-4CEB-B277-716960303A6B}" dt="2026-08-14T13:36:55.399" v="1115" actId="2711"/>
          <ac:spMkLst>
            <pc:docMk/>
            <pc:sldMk cId="2681778905" sldId="305"/>
            <ac:spMk id="4" creationId="{6510C741-5553-A10E-612E-D537363D26E4}"/>
          </ac:spMkLst>
        </pc:spChg>
      </pc:sldChg>
      <pc:sldChg chg="modSp add mod">
        <pc:chgData name="Lisa Young" userId="943ae0cf-d4e0-472a-adfa-0b2f51a1b95a" providerId="ADAL" clId="{B366D18D-3DAC-4CEB-B277-716960303A6B}" dt="2026-08-14T13:35:53.962" v="1111" actId="255"/>
        <pc:sldMkLst>
          <pc:docMk/>
          <pc:sldMk cId="3294997117" sldId="306"/>
        </pc:sldMkLst>
        <pc:spChg chg="mod">
          <ac:chgData name="Lisa Young" userId="943ae0cf-d4e0-472a-adfa-0b2f51a1b95a" providerId="ADAL" clId="{B366D18D-3DAC-4CEB-B277-716960303A6B}" dt="2026-08-14T13:35:53.962" v="1111" actId="255"/>
          <ac:spMkLst>
            <pc:docMk/>
            <pc:sldMk cId="3294997117" sldId="306"/>
            <ac:spMk id="4" creationId="{9101BC93-0056-13B6-6E0A-69E1ED36BF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515E2459-D814-4364-BAB8-CFD68FA4602E}" type="datetimeFigureOut">
              <a:rPr lang="en-US" smtClean="0"/>
              <a:t>8/14/2026</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7A6FC342-9BE4-4FC4-8128-B652D45EECEB}" type="slidenum">
              <a:rPr lang="en-US" smtClean="0"/>
              <a:t>‹#›</a:t>
            </a:fld>
            <a:endParaRPr lang="en-US"/>
          </a:p>
        </p:txBody>
      </p:sp>
    </p:spTree>
    <p:extLst>
      <p:ext uri="{BB962C8B-B14F-4D97-AF65-F5344CB8AC3E}">
        <p14:creationId xmlns:p14="http://schemas.microsoft.com/office/powerpoint/2010/main" val="4151601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0888" y="1182688"/>
            <a:ext cx="5675312" cy="3192462"/>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F90392-F3CB-4BCE-8AAF-747E3508BB24}" type="slidenum">
              <a:rPr lang="en-US" smtClean="0"/>
              <a:t>1</a:t>
            </a:fld>
            <a:endParaRPr lang="en-US"/>
          </a:p>
        </p:txBody>
      </p:sp>
    </p:spTree>
    <p:extLst>
      <p:ext uri="{BB962C8B-B14F-4D97-AF65-F5344CB8AC3E}">
        <p14:creationId xmlns:p14="http://schemas.microsoft.com/office/powerpoint/2010/main" val="1174218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10</a:t>
            </a:fld>
            <a:endParaRPr lang="en-US"/>
          </a:p>
        </p:txBody>
      </p:sp>
    </p:spTree>
    <p:extLst>
      <p:ext uri="{BB962C8B-B14F-4D97-AF65-F5344CB8AC3E}">
        <p14:creationId xmlns:p14="http://schemas.microsoft.com/office/powerpoint/2010/main" val="620890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11</a:t>
            </a:fld>
            <a:endParaRPr lang="en-US"/>
          </a:p>
        </p:txBody>
      </p:sp>
    </p:spTree>
    <p:extLst>
      <p:ext uri="{BB962C8B-B14F-4D97-AF65-F5344CB8AC3E}">
        <p14:creationId xmlns:p14="http://schemas.microsoft.com/office/powerpoint/2010/main" val="4243876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12</a:t>
            </a:fld>
            <a:endParaRPr lang="en-US"/>
          </a:p>
        </p:txBody>
      </p:sp>
    </p:spTree>
    <p:extLst>
      <p:ext uri="{BB962C8B-B14F-4D97-AF65-F5344CB8AC3E}">
        <p14:creationId xmlns:p14="http://schemas.microsoft.com/office/powerpoint/2010/main" val="109292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6FC342-9BE4-4FC4-8128-B652D45EECEB}" type="slidenum">
              <a:rPr lang="en-US" smtClean="0"/>
              <a:t>13</a:t>
            </a:fld>
            <a:endParaRPr lang="en-US"/>
          </a:p>
        </p:txBody>
      </p:sp>
    </p:spTree>
    <p:extLst>
      <p:ext uri="{BB962C8B-B14F-4D97-AF65-F5344CB8AC3E}">
        <p14:creationId xmlns:p14="http://schemas.microsoft.com/office/powerpoint/2010/main" val="1833296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7D3B6-30B7-9D74-3764-117A37E4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23373-633F-34E8-52B2-A22A01C0D9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C9450B-2127-3A0D-F1FE-6F5E445A1A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4210D2-37F9-3BFA-9F78-EFE39FE19F9B}"/>
              </a:ext>
            </a:extLst>
          </p:cNvPr>
          <p:cNvSpPr>
            <a:spLocks noGrp="1"/>
          </p:cNvSpPr>
          <p:nvPr>
            <p:ph type="sldNum" sz="quarter" idx="5"/>
          </p:nvPr>
        </p:nvSpPr>
        <p:spPr/>
        <p:txBody>
          <a:bodyPr/>
          <a:lstStyle/>
          <a:p>
            <a:fld id="{7A6FC342-9BE4-4FC4-8128-B652D45EECEB}" type="slidenum">
              <a:rPr lang="en-US" smtClean="0"/>
              <a:t>14</a:t>
            </a:fld>
            <a:endParaRPr lang="en-US"/>
          </a:p>
        </p:txBody>
      </p:sp>
    </p:spTree>
    <p:extLst>
      <p:ext uri="{BB962C8B-B14F-4D97-AF65-F5344CB8AC3E}">
        <p14:creationId xmlns:p14="http://schemas.microsoft.com/office/powerpoint/2010/main" val="820884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Grief recovery method- book, trained facilitators</a:t>
            </a:r>
          </a:p>
        </p:txBody>
      </p:sp>
      <p:sp>
        <p:nvSpPr>
          <p:cNvPr id="4" name="Slide Number Placeholder 3"/>
          <p:cNvSpPr>
            <a:spLocks noGrp="1"/>
          </p:cNvSpPr>
          <p:nvPr>
            <p:ph type="sldNum" sz="quarter" idx="5"/>
          </p:nvPr>
        </p:nvSpPr>
        <p:spPr/>
        <p:txBody>
          <a:bodyPr/>
          <a:lstStyle/>
          <a:p>
            <a:fld id="{7A6FC342-9BE4-4FC4-8128-B652D45EECEB}" type="slidenum">
              <a:rPr lang="en-US" smtClean="0"/>
              <a:t>15</a:t>
            </a:fld>
            <a:endParaRPr lang="en-US"/>
          </a:p>
        </p:txBody>
      </p:sp>
    </p:spTree>
    <p:extLst>
      <p:ext uri="{BB962C8B-B14F-4D97-AF65-F5344CB8AC3E}">
        <p14:creationId xmlns:p14="http://schemas.microsoft.com/office/powerpoint/2010/main" val="805135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16</a:t>
            </a:fld>
            <a:endParaRPr lang="en-US"/>
          </a:p>
        </p:txBody>
      </p:sp>
    </p:spTree>
    <p:extLst>
      <p:ext uri="{BB962C8B-B14F-4D97-AF65-F5344CB8AC3E}">
        <p14:creationId xmlns:p14="http://schemas.microsoft.com/office/powerpoint/2010/main" val="126392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Silence is okay. More difficult for the speaker than the listener</a:t>
            </a:r>
          </a:p>
          <a:p>
            <a:r>
              <a:rPr lang="en-US"/>
              <a:t>Be a peaceful presence</a:t>
            </a:r>
          </a:p>
          <a:p>
            <a:r>
              <a:rPr lang="en-US"/>
              <a:t>Avoid cliches- He is in a better place etc.</a:t>
            </a:r>
          </a:p>
          <a:p>
            <a:r>
              <a:rPr lang="en-US"/>
              <a:t>Ask the person what would be helpful- What do you need from me right now?</a:t>
            </a:r>
          </a:p>
        </p:txBody>
      </p:sp>
      <p:sp>
        <p:nvSpPr>
          <p:cNvPr id="4" name="Slide Number Placeholder 3"/>
          <p:cNvSpPr>
            <a:spLocks noGrp="1"/>
          </p:cNvSpPr>
          <p:nvPr>
            <p:ph type="sldNum" sz="quarter" idx="5"/>
          </p:nvPr>
        </p:nvSpPr>
        <p:spPr/>
        <p:txBody>
          <a:bodyPr/>
          <a:lstStyle/>
          <a:p>
            <a:fld id="{7A6FC342-9BE4-4FC4-8128-B652D45EECEB}" type="slidenum">
              <a:rPr lang="en-US" smtClean="0"/>
              <a:t>17</a:t>
            </a:fld>
            <a:endParaRPr lang="en-US"/>
          </a:p>
        </p:txBody>
      </p:sp>
    </p:spTree>
    <p:extLst>
      <p:ext uri="{BB962C8B-B14F-4D97-AF65-F5344CB8AC3E}">
        <p14:creationId xmlns:p14="http://schemas.microsoft.com/office/powerpoint/2010/main" val="2340048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18</a:t>
            </a:fld>
            <a:endParaRPr lang="en-US"/>
          </a:p>
        </p:txBody>
      </p:sp>
    </p:spTree>
    <p:extLst>
      <p:ext uri="{BB962C8B-B14F-4D97-AF65-F5344CB8AC3E}">
        <p14:creationId xmlns:p14="http://schemas.microsoft.com/office/powerpoint/2010/main" val="1795218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fontAlgn="base"/>
            <a:r>
              <a:rPr lang="en-US" b="0" i="0">
                <a:solidFill>
                  <a:srgbClr val="23364C"/>
                </a:solidFill>
                <a:effectLst/>
                <a:latin typeface="Hind" panose="020B0502040204020203" pitchFamily="2" charset="0"/>
              </a:rPr>
              <a:t>Hospice Quinte’s 6-week Bereavement Wellness Program is designed to provide support for individuals who are experiencing grief due to the expected death of someone close to them. Groups are offered at select times throughout the year for people 18 years of age and older who have experienced a loss more than three months ago, but no longer than three years ago.  You may experience a wait time of several weeks before a group starts.</a:t>
            </a:r>
          </a:p>
          <a:p>
            <a:pPr algn="l" fontAlgn="base"/>
            <a:r>
              <a:rPr lang="en-US" b="0" i="0">
                <a:solidFill>
                  <a:srgbClr val="23364C"/>
                </a:solidFill>
                <a:effectLst/>
                <a:latin typeface="Hind" panose="020B0502040204020203" pitchFamily="2" charset="0"/>
              </a:rPr>
              <a:t>This program offers a safe and nurturing environment to explore your grief outside of your normal social network, discover coping strategies, share experiences with others in a similar situation, and establish connections to decrease social isolation.  The program aims to provide a supportive and transformative experience that honors your unique grief journey and helps you navigate the challenges of loss.</a:t>
            </a:r>
          </a:p>
          <a:p>
            <a:pPr algn="l" fontAlgn="base"/>
            <a:r>
              <a:rPr lang="en-US" b="0" i="0">
                <a:solidFill>
                  <a:srgbClr val="23364C"/>
                </a:solidFill>
                <a:effectLst/>
                <a:latin typeface="Hind" panose="020B0502040204020203" pitchFamily="2" charset="0"/>
              </a:rPr>
              <a:t>The Bereavement Wellness Program is not appropriate for those who have lost someone in a traumatic way such as suicide, overdose, Medical Assistance in Dying, or the loss of an infant, child, or teenager.</a:t>
            </a:r>
          </a:p>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19</a:t>
            </a:fld>
            <a:endParaRPr lang="en-US"/>
          </a:p>
        </p:txBody>
      </p:sp>
    </p:spTree>
    <p:extLst>
      <p:ext uri="{BB962C8B-B14F-4D97-AF65-F5344CB8AC3E}">
        <p14:creationId xmlns:p14="http://schemas.microsoft.com/office/powerpoint/2010/main" val="240575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2</a:t>
            </a:fld>
            <a:endParaRPr lang="en-US"/>
          </a:p>
        </p:txBody>
      </p:sp>
    </p:spTree>
    <p:extLst>
      <p:ext uri="{BB962C8B-B14F-4D97-AF65-F5344CB8AC3E}">
        <p14:creationId xmlns:p14="http://schemas.microsoft.com/office/powerpoint/2010/main" val="2872107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20</a:t>
            </a:fld>
            <a:endParaRPr lang="en-US"/>
          </a:p>
        </p:txBody>
      </p:sp>
    </p:spTree>
    <p:extLst>
      <p:ext uri="{BB962C8B-B14F-4D97-AF65-F5344CB8AC3E}">
        <p14:creationId xmlns:p14="http://schemas.microsoft.com/office/powerpoint/2010/main" val="3917870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9DCE-E8A1-D52F-FD15-A72185783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3DBB05-CDE8-7A68-344E-5B9D00620B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CBCBC5-24A1-3329-1506-3A0E285B58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608F30-FA60-C741-32D5-D84DE728000B}"/>
              </a:ext>
            </a:extLst>
          </p:cNvPr>
          <p:cNvSpPr>
            <a:spLocks noGrp="1"/>
          </p:cNvSpPr>
          <p:nvPr>
            <p:ph type="sldNum" sz="quarter" idx="5"/>
          </p:nvPr>
        </p:nvSpPr>
        <p:spPr/>
        <p:txBody>
          <a:bodyPr/>
          <a:lstStyle/>
          <a:p>
            <a:fld id="{7A6FC342-9BE4-4FC4-8128-B652D45EECEB}" type="slidenum">
              <a:rPr lang="en-US" smtClean="0"/>
              <a:t>21</a:t>
            </a:fld>
            <a:endParaRPr lang="en-US"/>
          </a:p>
        </p:txBody>
      </p:sp>
    </p:spTree>
    <p:extLst>
      <p:ext uri="{BB962C8B-B14F-4D97-AF65-F5344CB8AC3E}">
        <p14:creationId xmlns:p14="http://schemas.microsoft.com/office/powerpoint/2010/main" val="1523602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22</a:t>
            </a:fld>
            <a:endParaRPr lang="en-US"/>
          </a:p>
        </p:txBody>
      </p:sp>
    </p:spTree>
    <p:extLst>
      <p:ext uri="{BB962C8B-B14F-4D97-AF65-F5344CB8AC3E}">
        <p14:creationId xmlns:p14="http://schemas.microsoft.com/office/powerpoint/2010/main" val="1801132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5CDF62-20A5-486E-AF2D-F1D5AFB7B372}" type="slidenum">
              <a:rPr lang="en-US" smtClean="0"/>
              <a:t>23</a:t>
            </a:fld>
            <a:endParaRPr lang="en-US"/>
          </a:p>
        </p:txBody>
      </p:sp>
    </p:spTree>
    <p:extLst>
      <p:ext uri="{BB962C8B-B14F-4D97-AF65-F5344CB8AC3E}">
        <p14:creationId xmlns:p14="http://schemas.microsoft.com/office/powerpoint/2010/main" val="2054366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0888" y="1182688"/>
            <a:ext cx="5675312" cy="3192462"/>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F90392-F3CB-4BCE-8AAF-747E3508BB24}" type="slidenum">
              <a:rPr lang="en-US" smtClean="0"/>
              <a:t>24</a:t>
            </a:fld>
            <a:endParaRPr lang="en-US"/>
          </a:p>
        </p:txBody>
      </p:sp>
    </p:spTree>
    <p:extLst>
      <p:ext uri="{BB962C8B-B14F-4D97-AF65-F5344CB8AC3E}">
        <p14:creationId xmlns:p14="http://schemas.microsoft.com/office/powerpoint/2010/main" val="3756760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3</a:t>
            </a:fld>
            <a:endParaRPr lang="en-US"/>
          </a:p>
        </p:txBody>
      </p:sp>
    </p:spTree>
    <p:extLst>
      <p:ext uri="{BB962C8B-B14F-4D97-AF65-F5344CB8AC3E}">
        <p14:creationId xmlns:p14="http://schemas.microsoft.com/office/powerpoint/2010/main" val="1422969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4</a:t>
            </a:fld>
            <a:endParaRPr lang="en-US"/>
          </a:p>
        </p:txBody>
      </p:sp>
    </p:spTree>
    <p:extLst>
      <p:ext uri="{BB962C8B-B14F-4D97-AF65-F5344CB8AC3E}">
        <p14:creationId xmlns:p14="http://schemas.microsoft.com/office/powerpoint/2010/main" val="292942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5</a:t>
            </a:fld>
            <a:endParaRPr lang="en-US"/>
          </a:p>
        </p:txBody>
      </p:sp>
    </p:spTree>
    <p:extLst>
      <p:ext uri="{BB962C8B-B14F-4D97-AF65-F5344CB8AC3E}">
        <p14:creationId xmlns:p14="http://schemas.microsoft.com/office/powerpoint/2010/main" val="350727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6</a:t>
            </a:fld>
            <a:endParaRPr lang="en-US"/>
          </a:p>
        </p:txBody>
      </p:sp>
    </p:spTree>
    <p:extLst>
      <p:ext uri="{BB962C8B-B14F-4D97-AF65-F5344CB8AC3E}">
        <p14:creationId xmlns:p14="http://schemas.microsoft.com/office/powerpoint/2010/main" val="191785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7</a:t>
            </a:fld>
            <a:endParaRPr lang="en-US"/>
          </a:p>
        </p:txBody>
      </p:sp>
    </p:spTree>
    <p:extLst>
      <p:ext uri="{BB962C8B-B14F-4D97-AF65-F5344CB8AC3E}">
        <p14:creationId xmlns:p14="http://schemas.microsoft.com/office/powerpoint/2010/main" val="1007983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8</a:t>
            </a:fld>
            <a:endParaRPr lang="en-US"/>
          </a:p>
        </p:txBody>
      </p:sp>
    </p:spTree>
    <p:extLst>
      <p:ext uri="{BB962C8B-B14F-4D97-AF65-F5344CB8AC3E}">
        <p14:creationId xmlns:p14="http://schemas.microsoft.com/office/powerpoint/2010/main" val="436105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6FC342-9BE4-4FC4-8128-B652D45EECEB}" type="slidenum">
              <a:rPr lang="en-US" smtClean="0"/>
              <a:t>9</a:t>
            </a:fld>
            <a:endParaRPr lang="en-US"/>
          </a:p>
        </p:txBody>
      </p:sp>
    </p:spTree>
    <p:extLst>
      <p:ext uri="{BB962C8B-B14F-4D97-AF65-F5344CB8AC3E}">
        <p14:creationId xmlns:p14="http://schemas.microsoft.com/office/powerpoint/2010/main" val="4263009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762001"/>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2001"/>
            <a:ext cx="292531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4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035886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53448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47168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07395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88618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smtClean="0"/>
              <a:pPr/>
              <a:t>8/14/2026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90605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8"/>
            <a:ext cx="347472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smtClean="0"/>
              <a:pPr/>
              <a:t>8/14/2026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856419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smtClean="0"/>
              <a:pPr/>
              <a:t>8/14/2026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834123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825341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194560"/>
          </a:xfrm>
        </p:spPr>
        <p:txBody>
          <a:bodyPr anchor="b">
            <a:normAutofit/>
          </a:bodyPr>
          <a:lstStyle>
            <a:lvl1pPr>
              <a:defRPr sz="28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337560"/>
            <a:ext cx="283464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8/14/2026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62683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194560"/>
          </a:xfrm>
        </p:spPr>
        <p:txBody>
          <a:bodyPr anchor="b">
            <a:normAutofit/>
          </a:bodyPr>
          <a:lstStyle>
            <a:lvl1pPr>
              <a:defRPr sz="2800" b="0"/>
            </a:lvl1pPr>
          </a:lstStyle>
          <a:p>
            <a:r>
              <a:rPr lang="en-US"/>
              <a:t>Click to edit Master title style</a:t>
            </a:r>
          </a:p>
        </p:txBody>
      </p:sp>
      <p:sp>
        <p:nvSpPr>
          <p:cNvPr id="3" name="Picture Placeholder 2"/>
          <p:cNvSpPr>
            <a:spLocks noGrp="1" noChangeAspect="1"/>
          </p:cNvSpPr>
          <p:nvPr>
            <p:ph type="pic" idx="1"/>
          </p:nvPr>
        </p:nvSpPr>
        <p:spPr>
          <a:xfrm>
            <a:off x="3570645" y="767419"/>
            <a:ext cx="8115231"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340602"/>
            <a:ext cx="283464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8/14/2026</a:t>
            </a:fld>
            <a:endParaRPr lang="en-US"/>
          </a:p>
        </p:txBody>
      </p:sp>
      <p:sp>
        <p:nvSpPr>
          <p:cNvPr id="9" name="Footer Placeholder 8"/>
          <p:cNvSpPr>
            <a:spLocks noGrp="1"/>
          </p:cNvSpPr>
          <p:nvPr>
            <p:ph type="ftr" sz="quarter" idx="11"/>
          </p:nvPr>
        </p:nvSpPr>
        <p:spPr>
          <a:xfrm>
            <a:off x="3499102" y="6356352"/>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589437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758952"/>
            <a:ext cx="3443591"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9"/>
            <a:ext cx="2947483"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2"/>
            <a:ext cx="27432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5586B75A-687E-405C-8A0B-8D00578BA2C3}" type="datetimeFigureOut">
              <a:rPr lang="en-US" smtClean="0"/>
              <a:pPr/>
              <a:t>8/14/2026</a:t>
            </a:fld>
            <a:endParaRPr lang="en-US"/>
          </a:p>
        </p:txBody>
      </p:sp>
      <p:sp>
        <p:nvSpPr>
          <p:cNvPr id="5" name="Footer Placeholder 4"/>
          <p:cNvSpPr>
            <a:spLocks noGrp="1"/>
          </p:cNvSpPr>
          <p:nvPr>
            <p:ph type="ftr" sz="quarter" idx="3"/>
          </p:nvPr>
        </p:nvSpPr>
        <p:spPr>
          <a:xfrm>
            <a:off x="3869268" y="6356352"/>
            <a:ext cx="5911517"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7" y="6356352"/>
            <a:ext cx="1530927" cy="365125"/>
          </a:xfrm>
          <a:prstGeom prst="rect">
            <a:avLst/>
          </a:prstGeom>
        </p:spPr>
        <p:txBody>
          <a:bodyPr vert="horz" lIns="91440" tIns="45720" rIns="91440" bIns="45720" rtlCol="0" anchor="ctr"/>
          <a:lstStyle>
            <a:lvl1pPr algn="r">
              <a:defRPr sz="1100" b="1">
                <a:solidFill>
                  <a:schemeClr val="accent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10305925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refugeingrief.com/2018/09/09/help-a-friend-comic/"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video" Target="https://www.youtube.com/embed/KZBTYViDPlQ?feature=oembed" TargetMode="External"/><Relationship Id="rId5" Type="http://schemas.openxmlformats.org/officeDocument/2006/relationships/image" Target="../media/image6.jpeg"/><Relationship Id="rId4" Type="http://schemas.openxmlformats.org/officeDocument/2006/relationships/hyperlink" Target="https://www.youtube.com/watch?v=KZBTYViDPlQ"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hyperlink" Target="http://help2makesense.org/" TargetMode="External"/><Relationship Id="rId3" Type="http://schemas.openxmlformats.org/officeDocument/2006/relationships/hyperlink" Target="http://www.kidshelpphone.ca/" TargetMode="External"/><Relationship Id="rId7" Type="http://schemas.openxmlformats.org/officeDocument/2006/relationships/hyperlink" Target="http://dougy.org/grief-support-resources/teens" TargetMode="External"/><Relationship Id="rId12" Type="http://schemas.openxmlformats.org/officeDocument/2006/relationships/hyperlink" Target="http://childrenandyouthgriefnetwork.com/"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mindyourmind.ca/" TargetMode="External"/><Relationship Id="rId11" Type="http://schemas.openxmlformats.org/officeDocument/2006/relationships/hyperlink" Target="http://mygrief.ca/" TargetMode="External"/><Relationship Id="rId5" Type="http://schemas.openxmlformats.org/officeDocument/2006/relationships/hyperlink" Target="http://grievingchildrencanada.org/index.php/directory-of-grief-service-providers-across-canada" TargetMode="External"/><Relationship Id="rId10" Type="http://schemas.openxmlformats.org/officeDocument/2006/relationships/hyperlink" Target="http://kidsgrief.ca/" TargetMode="External"/><Relationship Id="rId4" Type="http://schemas.openxmlformats.org/officeDocument/2006/relationships/hyperlink" Target="http://www.good2talk.ca/" TargetMode="External"/><Relationship Id="rId9" Type="http://schemas.openxmlformats.org/officeDocument/2006/relationships/hyperlink" Target="http://apartofme.app/"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hatsyourgrief.com/"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uicideprevention.ca/" TargetMode="External"/><Relationship Id="rId5" Type="http://schemas.openxmlformats.org/officeDocument/2006/relationships/hyperlink" Target="http://jack.org/" TargetMode="External"/><Relationship Id="rId4" Type="http://schemas.openxmlformats.org/officeDocument/2006/relationships/hyperlink" Target="http://bethere.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psycom.net/stages-of-grie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s://refugeingrief.com/2019/02/14/cartography-of-grie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a:t>Grief and Bereavement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011" y="1499689"/>
            <a:ext cx="4776288" cy="1587862"/>
          </a:xfrm>
          <a:prstGeom prst="rect">
            <a:avLst/>
          </a:prstGeom>
        </p:spPr>
      </p:pic>
    </p:spTree>
    <p:extLst>
      <p:ext uri="{BB962C8B-B14F-4D97-AF65-F5344CB8AC3E}">
        <p14:creationId xmlns:p14="http://schemas.microsoft.com/office/powerpoint/2010/main" val="3893811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6600"/>
              <a:t>Myths about Grief</a:t>
            </a:r>
          </a:p>
        </p:txBody>
      </p:sp>
      <p:sp>
        <p:nvSpPr>
          <p:cNvPr id="4" name="Content Placeholder 3"/>
          <p:cNvSpPr>
            <a:spLocks noGrp="1"/>
          </p:cNvSpPr>
          <p:nvPr>
            <p:ph sz="half" idx="2"/>
          </p:nvPr>
        </p:nvSpPr>
        <p:spPr>
          <a:xfrm>
            <a:off x="3887963" y="868680"/>
            <a:ext cx="7788221" cy="5120640"/>
          </a:xfrm>
        </p:spPr>
        <p:txBody>
          <a:bodyPr>
            <a:normAutofit/>
          </a:bodyPr>
          <a:lstStyle/>
          <a:p>
            <a:pPr marL="0" marR="0">
              <a:lnSpc>
                <a:spcPct val="115000"/>
              </a:lnSpc>
              <a:spcBef>
                <a:spcPts val="0"/>
              </a:spcBef>
              <a:spcAft>
                <a:spcPts val="80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 </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All loss is the same.</a:t>
            </a:r>
          </a:p>
          <a:p>
            <a:pPr marL="0" marR="0" indent="45720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a:t>
            </a:r>
            <a:r>
              <a:rPr lang="en-US" sz="1800" dirty="0">
                <a:latin typeface="Source Sans Pro" panose="020B0503030403020204" pitchFamily="34" charset="0"/>
                <a:ea typeface="Times New Roman" panose="02020603050405020304" pitchFamily="18" charset="0"/>
                <a:cs typeface="Times New Roman" panose="02020603050405020304" pitchFamily="18" charset="0"/>
              </a:rPr>
              <a:t>E</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ach person and their experiences are different. </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There is a right and a wrong way to grieve.</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People grieve according to what is natural for them and for what they need.</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You only grieve the loss of close friends and family. </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From strangers to acquaintances to close family, you can grieve the loss. </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It is comforting for the bereaved to hear statements like “I understand what you are going through” or “Try your best to be strong.” </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Often phrases like “something good can come out of this” are hurtful. </a:t>
            </a:r>
            <a:r>
              <a:rPr lang="en-US" sz="1800" dirty="0">
                <a:latin typeface="Source Sans Pro" panose="020B0503030403020204" pitchFamily="34" charset="0"/>
                <a:ea typeface="Times New Roman" panose="02020603050405020304" pitchFamily="18" charset="0"/>
                <a:cs typeface="Times New Roman" panose="02020603050405020304" pitchFamily="18" charset="0"/>
              </a:rPr>
              <a:t>T</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hey need someone to just be there and listen.   </a:t>
            </a:r>
          </a:p>
        </p:txBody>
      </p:sp>
    </p:spTree>
    <p:extLst>
      <p:ext uri="{BB962C8B-B14F-4D97-AF65-F5344CB8AC3E}">
        <p14:creationId xmlns:p14="http://schemas.microsoft.com/office/powerpoint/2010/main" val="339893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6600"/>
              <a:t>Myths about Grief</a:t>
            </a:r>
          </a:p>
        </p:txBody>
      </p:sp>
      <p:sp>
        <p:nvSpPr>
          <p:cNvPr id="4" name="Content Placeholder 3"/>
          <p:cNvSpPr>
            <a:spLocks noGrp="1"/>
          </p:cNvSpPr>
          <p:nvPr>
            <p:ph sz="half" idx="2"/>
          </p:nvPr>
        </p:nvSpPr>
        <p:spPr>
          <a:xfrm>
            <a:off x="3868913" y="506730"/>
            <a:ext cx="7788221" cy="5120640"/>
          </a:xfrm>
        </p:spPr>
        <p:txBody>
          <a:bodyPr>
            <a:normAutofit/>
          </a:bodyPr>
          <a:lstStyle/>
          <a:p>
            <a:pPr marL="0" marR="0" indent="0" algn="ctr">
              <a:spcBef>
                <a:spcPts val="200"/>
              </a:spcBef>
              <a:spcAft>
                <a:spcPts val="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Expressing intense emotion is a sign they are losing control.</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Intense emotions, including that of anger, are often cathartic and necessary to heal. </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Grief should only last a certain amount of time. </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Grief does not have a timeline; “it takes as long as it takes” Grief also does not decline gradually. </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People are unable to be happy while they grieve or are in denial when they are happy. </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Grief comes in waves, so there are high and low moments. </a:t>
            </a:r>
          </a:p>
          <a:p>
            <a:pPr marL="0" marR="0">
              <a:lnSpc>
                <a:spcPct val="115000"/>
              </a:lnSpc>
              <a:spcBef>
                <a:spcPts val="0"/>
              </a:spcBef>
              <a:spcAft>
                <a:spcPts val="0"/>
              </a:spcAft>
            </a:pPr>
            <a:r>
              <a:rPr lang="en-US" sz="1800" b="1" dirty="0">
                <a:effectLst/>
                <a:latin typeface="Source Sans Pro" panose="020B0503030403020204" pitchFamily="34" charset="0"/>
                <a:ea typeface="Times New Roman" panose="02020603050405020304" pitchFamily="18" charset="0"/>
                <a:cs typeface="Times New Roman" panose="02020603050405020304" pitchFamily="18" charset="0"/>
              </a:rPr>
              <a:t>MYTH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A caregiver experiences only grief when their loved one dies. </a:t>
            </a:r>
          </a:p>
          <a:p>
            <a:pPr marL="457200" marR="0">
              <a:lnSpc>
                <a:spcPct val="115000"/>
              </a:lnSpc>
              <a:spcBef>
                <a:spcPts val="0"/>
              </a:spcBef>
              <a:spcAft>
                <a:spcPts val="800"/>
              </a:spcAft>
            </a:pPr>
            <a:r>
              <a:rPr lang="en-US" sz="1800" u="sng" dirty="0">
                <a:effectLst/>
                <a:latin typeface="Source Sans Pro" panose="020B0503030403020204" pitchFamily="34" charset="0"/>
                <a:ea typeface="Times New Roman" panose="02020603050405020304" pitchFamily="18" charset="0"/>
                <a:cs typeface="Times New Roman" panose="02020603050405020304" pitchFamily="18" charset="0"/>
              </a:rPr>
              <a:t>TRUTH</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Sometimes people feel guilt over the death of someone they were a caregiver for because they are now relieved of that responsibility.</a:t>
            </a: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1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a:t>Factors that Affect</a:t>
            </a:r>
            <a:br>
              <a:rPr lang="en-CA" sz="4000"/>
            </a:br>
            <a:r>
              <a:rPr lang="en-CA" sz="4000"/>
              <a:t> Grief</a:t>
            </a:r>
          </a:p>
        </p:txBody>
      </p:sp>
      <p:sp>
        <p:nvSpPr>
          <p:cNvPr id="4" name="Content Placeholder 3"/>
          <p:cNvSpPr>
            <a:spLocks noGrp="1"/>
          </p:cNvSpPr>
          <p:nvPr>
            <p:ph sz="half" idx="2"/>
          </p:nvPr>
        </p:nvSpPr>
        <p:spPr>
          <a:xfrm>
            <a:off x="3887963" y="868680"/>
            <a:ext cx="7788221" cy="5120640"/>
          </a:xfrm>
        </p:spPr>
        <p:txBody>
          <a:bodyPr>
            <a:normAutofit/>
          </a:bodyPr>
          <a:lstStyle/>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Past experience with loss, bereavement, and coping methods </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Relationship with the person who is sick or died</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Cause of illness/death</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Age of the bereaved</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Personality (ex. ability to handle change)</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Background (cultural, social, ethnic, religious)</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Gender roles (ex. men often feel the pressure to keep a “stiff upper lip”)</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Additional changes, losses, and stressors (ex. role of the housekeeper no longer filled) </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Source Sans Pro" panose="020B0503030403020204" pitchFamily="34" charset="0"/>
                <a:ea typeface="Times New Roman" panose="02020603050405020304" pitchFamily="18" charset="0"/>
                <a:cs typeface="Times New Roman" panose="02020603050405020304" pitchFamily="18" charset="0"/>
              </a:rPr>
              <a:t>Lack of support or feeling like they are being judged for how they are grieving </a:t>
            </a:r>
          </a:p>
          <a:p>
            <a:pPr marL="0" marR="0" indent="0" algn="ctr">
              <a:spcBef>
                <a:spcPts val="200"/>
              </a:spcBef>
              <a:spcAft>
                <a:spcPts val="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924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a:t>What to do if you are grieving</a:t>
            </a:r>
          </a:p>
        </p:txBody>
      </p:sp>
      <p:sp>
        <p:nvSpPr>
          <p:cNvPr id="4" name="Content Placeholder 3"/>
          <p:cNvSpPr>
            <a:spLocks noGrp="1"/>
          </p:cNvSpPr>
          <p:nvPr>
            <p:ph sz="half" idx="2"/>
          </p:nvPr>
        </p:nvSpPr>
        <p:spPr>
          <a:xfrm>
            <a:off x="3629025" y="534545"/>
            <a:ext cx="7973340" cy="6027420"/>
          </a:xfrm>
        </p:spPr>
        <p:txBody>
          <a:bodyPr>
            <a:normAutofit/>
          </a:bodyPr>
          <a:lstStyle/>
          <a:p>
            <a:pPr fontAlgn="base">
              <a:spcAft>
                <a:spcPts val="600"/>
              </a:spcAft>
            </a:pPr>
            <a:r>
              <a:rPr lang="en-US" b="1" dirty="0">
                <a:latin typeface="Source Sans Pro" panose="020B0503030403020204" pitchFamily="34" charset="0"/>
                <a:ea typeface="Source Sans Pro" panose="020B0503030403020204" pitchFamily="34" charset="0"/>
              </a:rPr>
              <a:t>Planning for hard days:</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When we’re feeling our worst, it can be hard to think of anything that could help. Use these prompts to think of ideas about what might help and keep this list in a safe place.</a:t>
            </a:r>
          </a:p>
          <a:p>
            <a:pPr fontAlgn="base">
              <a:spcAft>
                <a:spcPts val="600"/>
              </a:spcAft>
            </a:pPr>
            <a:r>
              <a:rPr lang="en-US" dirty="0">
                <a:latin typeface="Source Sans Pro" panose="020B0503030403020204" pitchFamily="34" charset="0"/>
                <a:ea typeface="Source Sans Pro" panose="020B0503030403020204" pitchFamily="34" charset="0"/>
              </a:rPr>
              <a:t>If I need help, I can call ________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If I need company, I can call 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When I’m upset, I can listen to 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When I need a distraction, I can 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When I need to feel calmer, I can _______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When grief is intense, I can _____________</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Some other activities I can try are_____________</a:t>
            </a:r>
          </a:p>
          <a:p>
            <a:pPr marL="182880" marR="0" lvl="0" indent="-182880" algn="l" defTabSz="914400" rtl="0" eaLnBrk="1" fontAlgn="base" latinLnBrk="0" hangingPunct="1">
              <a:lnSpc>
                <a:spcPct val="90000"/>
              </a:lnSpc>
              <a:spcBef>
                <a:spcPts val="1200"/>
              </a:spcBef>
              <a:spcAft>
                <a:spcPts val="600"/>
              </a:spcAft>
              <a:buClr>
                <a:srgbClr val="A0D6D1"/>
              </a:buClr>
              <a:buSzTx/>
              <a:buFont typeface="Wingdings 2" pitchFamily="18" charset="2"/>
              <a:buChar char=""/>
              <a:tabLst/>
              <a:defRPr/>
            </a:pPr>
            <a:r>
              <a:rPr kumimoji="0" lang="en-US" sz="1800" b="1" i="0" u="none" strike="noStrike" kern="1200" cap="none" spc="0" normalizeH="0" baseline="0" noProof="0" dirty="0">
                <a:ln>
                  <a:noFill/>
                </a:ln>
                <a:solidFill>
                  <a:srgbClr val="23364C">
                    <a:lumMod val="65000"/>
                    <a:lumOff val="35000"/>
                  </a:srgbClr>
                </a:solidFill>
                <a:effectLst/>
                <a:uLnTx/>
                <a:uFillTx/>
                <a:latin typeface="Source Sans Pro" panose="020B0503030403020204" pitchFamily="34" charset="0"/>
                <a:ea typeface="Source Sans Pro" panose="020B0503030403020204" pitchFamily="34" charset="0"/>
              </a:rPr>
              <a:t>Planning for big days:</a:t>
            </a:r>
            <a:br>
              <a:rPr kumimoji="0" lang="en-US" sz="1800" b="0" i="0" u="none" strike="noStrike" kern="1200" cap="none" spc="0" normalizeH="0" baseline="0" noProof="0" dirty="0">
                <a:ln>
                  <a:noFill/>
                </a:ln>
                <a:solidFill>
                  <a:srgbClr val="23364C">
                    <a:lumMod val="65000"/>
                    <a:lumOff val="35000"/>
                  </a:srgbClr>
                </a:solidFill>
                <a:effectLst/>
                <a:uLnTx/>
                <a:uFillTx/>
                <a:latin typeface="Source Sans Pro" panose="020B0503030403020204" pitchFamily="34" charset="0"/>
                <a:ea typeface="Source Sans Pro" panose="020B0503030403020204" pitchFamily="34" charset="0"/>
              </a:rPr>
            </a:br>
            <a:r>
              <a:rPr kumimoji="0" lang="en-US" sz="1800" b="0" i="0" u="none" strike="noStrike" kern="1200" cap="none" spc="0" normalizeH="0" baseline="0" noProof="0" dirty="0">
                <a:ln>
                  <a:noFill/>
                </a:ln>
                <a:solidFill>
                  <a:srgbClr val="23364C">
                    <a:lumMod val="65000"/>
                    <a:lumOff val="35000"/>
                  </a:srgbClr>
                </a:solidFill>
                <a:effectLst/>
                <a:uLnTx/>
                <a:uFillTx/>
                <a:latin typeface="Source Sans Pro" panose="020B0503030403020204" pitchFamily="34" charset="0"/>
                <a:ea typeface="Source Sans Pro" panose="020B0503030403020204" pitchFamily="34" charset="0"/>
              </a:rPr>
              <a:t>Grief can be extra hard before and during important dates like birthdays, anniversaries, holidays, Mother’s Day or Father’s Day, or special events like a graduation or wedding. Planning for these days can help you avoid feeling caught off guard or stressed or missing out on it.</a:t>
            </a:r>
          </a:p>
          <a:p>
            <a:pPr marL="0" indent="0" fontAlgn="base">
              <a:spcAft>
                <a:spcPts val="60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8051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5173E-21CE-27F4-1066-91CED9AA1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B931E-ABB6-2528-A34A-5DE5E38029DE}"/>
              </a:ext>
            </a:extLst>
          </p:cNvPr>
          <p:cNvSpPr>
            <a:spLocks noGrp="1"/>
          </p:cNvSpPr>
          <p:nvPr>
            <p:ph type="title"/>
          </p:nvPr>
        </p:nvSpPr>
        <p:spPr/>
        <p:txBody>
          <a:bodyPr>
            <a:normAutofit/>
          </a:bodyPr>
          <a:lstStyle/>
          <a:p>
            <a:r>
              <a:rPr lang="en-CA" sz="4000" dirty="0"/>
              <a:t>What to do if you are grieving</a:t>
            </a:r>
          </a:p>
        </p:txBody>
      </p:sp>
      <p:sp>
        <p:nvSpPr>
          <p:cNvPr id="4" name="Content Placeholder 3">
            <a:extLst>
              <a:ext uri="{FF2B5EF4-FFF2-40B4-BE49-F238E27FC236}">
                <a16:creationId xmlns:a16="http://schemas.microsoft.com/office/drawing/2014/main" id="{9101BC93-0056-13B6-6E0A-69E1ED36BFD5}"/>
              </a:ext>
            </a:extLst>
          </p:cNvPr>
          <p:cNvSpPr>
            <a:spLocks noGrp="1"/>
          </p:cNvSpPr>
          <p:nvPr>
            <p:ph sz="half" idx="2"/>
          </p:nvPr>
        </p:nvSpPr>
        <p:spPr>
          <a:xfrm>
            <a:off x="3629025" y="534545"/>
            <a:ext cx="7973340" cy="6027420"/>
          </a:xfrm>
        </p:spPr>
        <p:txBody>
          <a:bodyPr>
            <a:normAutofit/>
          </a:bodyPr>
          <a:lstStyle/>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Which days are important for you? Mark them in your calendar with a message for each day, something like, “go easy on yourself today,” or “take deep breaths,” or maybe something the person used to say to comfort you. Would it help to mark the day before or after, too, so you can prepare or remember to take care of yourself afterwards?</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How do you want to spend those days? Some people do what they would normally do, like school or work, so that they can focus on something familiar. Others choose to do something different to mark the occasion, or as a distraction, or for comfort. </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Who you would want to see or talk to</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A special or important activity you could do, a place to go or visit, something special to wear, special music to listen to,</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A movie, show, or game to watch, a book to read, a special meal to cook or eat</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Photos or mementos to keep close</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Anything else that is meaningful for you</a:t>
            </a:r>
          </a:p>
          <a:p>
            <a:pPr fontAlgn="base">
              <a:spcBef>
                <a:spcPts val="0"/>
              </a:spcBef>
              <a:spcAft>
                <a:spcPts val="600"/>
              </a:spcAft>
            </a:pPr>
            <a:r>
              <a:rPr lang="en-US" sz="1800" dirty="0">
                <a:latin typeface="Source Sans Pro" panose="020B0503030403020204" pitchFamily="34" charset="0"/>
                <a:ea typeface="Source Sans Pro" panose="020B0503030403020204" pitchFamily="34" charset="0"/>
              </a:rPr>
              <a:t>Is there anything you need to do (find, buy, schedule) ahead of time to make these days a bit less stressful? Remember, there is no “right” or “wrong” way to spend these days, just do whatever feels right for you.</a:t>
            </a:r>
          </a:p>
          <a:p>
            <a:pPr marL="274320" marR="0" indent="0">
              <a:lnSpc>
                <a:spcPct val="115000"/>
              </a:lnSpc>
              <a:spcBef>
                <a:spcPts val="0"/>
              </a:spcBef>
              <a:spcAft>
                <a:spcPts val="80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997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a:t>What to do if you are grieving</a:t>
            </a:r>
          </a:p>
        </p:txBody>
      </p:sp>
      <p:sp>
        <p:nvSpPr>
          <p:cNvPr id="4" name="Content Placeholder 3"/>
          <p:cNvSpPr>
            <a:spLocks noGrp="1"/>
          </p:cNvSpPr>
          <p:nvPr>
            <p:ph sz="half" idx="2"/>
          </p:nvPr>
        </p:nvSpPr>
        <p:spPr>
          <a:xfrm>
            <a:off x="3887963" y="868680"/>
            <a:ext cx="7788221" cy="5120640"/>
          </a:xfrm>
        </p:spPr>
        <p:txBody>
          <a:bodyPr>
            <a:normAutofit/>
          </a:bodyPr>
          <a:lstStyle/>
          <a:p>
            <a:pPr marL="960120" lvl="1">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Create/make something! </a:t>
            </a:r>
          </a:p>
          <a:p>
            <a:pPr marL="960120" lvl="1">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Exercise or movement </a:t>
            </a:r>
            <a:endParaRPr lang="en-US" sz="1800" dirty="0">
              <a:effectLst/>
              <a:latin typeface="Source Sans Pro" panose="020B0503030403020204" pitchFamily="34" charset="0"/>
              <a:ea typeface="Times New Roman" panose="02020603050405020304" pitchFamily="18" charset="0"/>
              <a:cs typeface="Times New Roman" panose="02020603050405020304" pitchFamily="18" charset="0"/>
            </a:endParaRPr>
          </a:p>
          <a:p>
            <a:pPr marL="960120" lvl="1">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Create a music playlist</a:t>
            </a:r>
          </a:p>
          <a:p>
            <a:pPr marL="960120" lvl="1">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Journal your feelings</a:t>
            </a:r>
          </a:p>
          <a:p>
            <a:pPr marL="960120" lvl="1">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Talk to someone you trust</a:t>
            </a:r>
          </a:p>
          <a:p>
            <a:pPr marL="960120" lvl="1">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Find your calm – grounding techniques, breathing exercises, mindfulness exercises, yoga, meditation, etc.</a:t>
            </a:r>
          </a:p>
          <a:p>
            <a:pPr marL="960120" lvl="1">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write a letter to the person who died</a:t>
            </a:r>
          </a:p>
          <a:p>
            <a:pPr marL="960120" lvl="1">
              <a:lnSpc>
                <a:spcPct val="115000"/>
              </a:lnSpc>
              <a:spcBef>
                <a:spcPts val="0"/>
              </a:spcBef>
              <a:spcAft>
                <a:spcPts val="800"/>
              </a:spcAft>
            </a:pPr>
            <a:endParaRPr lang="en-US" sz="1800" dirty="0">
              <a:effectLst/>
              <a:latin typeface="Source Sans Pro" panose="020B050303040302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What things help you when you are feeling sad, angry or overwhelmed?</a:t>
            </a:r>
            <a:endParaRPr lang="en-US" sz="1800" dirty="0">
              <a:effectLst/>
              <a:latin typeface="Source Sans Pro" panose="020B0503030403020204" pitchFamily="34" charset="0"/>
              <a:ea typeface="Times New Roman" panose="02020603050405020304" pitchFamily="18" charset="0"/>
              <a:cs typeface="Times New Roman" panose="02020603050405020304" pitchFamily="18" charset="0"/>
            </a:endParaRPr>
          </a:p>
          <a:p>
            <a:pPr marL="0" marR="0" indent="0" algn="ctr">
              <a:spcBef>
                <a:spcPts val="200"/>
              </a:spcBef>
              <a:spcAft>
                <a:spcPts val="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0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a:t>Complicated Grief</a:t>
            </a:r>
          </a:p>
        </p:txBody>
      </p:sp>
      <p:sp>
        <p:nvSpPr>
          <p:cNvPr id="4" name="Content Placeholder 3"/>
          <p:cNvSpPr>
            <a:spLocks noGrp="1"/>
          </p:cNvSpPr>
          <p:nvPr>
            <p:ph sz="half" idx="2"/>
          </p:nvPr>
        </p:nvSpPr>
        <p:spPr>
          <a:xfrm>
            <a:off x="3887963" y="868680"/>
            <a:ext cx="7788221" cy="5120640"/>
          </a:xfrm>
        </p:spPr>
        <p:txBody>
          <a:bodyPr>
            <a:normAutofit/>
          </a:bodyPr>
          <a:lstStyle/>
          <a:p>
            <a:pPr>
              <a:spcBef>
                <a:spcPts val="200"/>
              </a:spcBef>
            </a:pPr>
            <a:r>
              <a:rPr lang="en-US" sz="1800" dirty="0">
                <a:effectLst/>
                <a:latin typeface="Source Sans Pro"/>
                <a:ea typeface="Times New Roman" panose="02020603050405020304" pitchFamily="18" charset="0"/>
                <a:cs typeface="Times New Roman"/>
              </a:rPr>
              <a:t>Some hearts are harder to mend and may require a referral to a one-on-one counsellor. </a:t>
            </a:r>
          </a:p>
          <a:p>
            <a:pPr>
              <a:spcBef>
                <a:spcPts val="200"/>
              </a:spcBef>
            </a:pPr>
            <a:r>
              <a:rPr lang="en-US" sz="1800" dirty="0">
                <a:effectLst/>
                <a:latin typeface="Source Sans Pro"/>
                <a:ea typeface="Times New Roman" panose="02020603050405020304" pitchFamily="18" charset="0"/>
                <a:cs typeface="Times New Roman"/>
              </a:rPr>
              <a:t>Examples of cases that may need more intensive support:</a:t>
            </a:r>
          </a:p>
          <a:p>
            <a:pPr marL="0" indent="0">
              <a:spcBef>
                <a:spcPts val="200"/>
              </a:spcBef>
              <a:buNone/>
            </a:pPr>
            <a:endParaRPr lang="en-US" sz="1800" dirty="0">
              <a:effectLst/>
              <a:latin typeface="Source Sans Pro"/>
              <a:ea typeface="Times New Roman" panose="02020603050405020304" pitchFamily="18" charset="0"/>
              <a:cs typeface="Times New Roman"/>
            </a:endParaRPr>
          </a:p>
          <a:p>
            <a:pPr lvl="1">
              <a:spcBef>
                <a:spcPts val="200"/>
              </a:spcBef>
            </a:pPr>
            <a:r>
              <a:rPr lang="en-US" sz="1800" dirty="0">
                <a:effectLst/>
                <a:latin typeface="Source Sans Pro"/>
                <a:ea typeface="Times New Roman" panose="02020603050405020304" pitchFamily="18" charset="0"/>
                <a:cs typeface="Times New Roman"/>
              </a:rPr>
              <a:t>Those who experienced multiple deaths</a:t>
            </a:r>
            <a:endParaRPr lang="en-US" sz="1800" dirty="0">
              <a:latin typeface="Source Sans Pro"/>
              <a:ea typeface="Times New Roman" panose="02020603050405020304" pitchFamily="18" charset="0"/>
              <a:cs typeface="Times New Roman"/>
            </a:endParaRPr>
          </a:p>
          <a:p>
            <a:pPr lvl="1">
              <a:spcBef>
                <a:spcPts val="200"/>
              </a:spcBef>
            </a:pPr>
            <a:r>
              <a:rPr lang="en-US" sz="1800" dirty="0">
                <a:latin typeface="Source Sans Pro"/>
                <a:ea typeface="Times New Roman" panose="02020603050405020304" pitchFamily="18" charset="0"/>
                <a:cs typeface="Times New Roman"/>
              </a:rPr>
              <a:t>V</a:t>
            </a:r>
            <a:r>
              <a:rPr lang="en-US" sz="1800" dirty="0">
                <a:effectLst/>
                <a:latin typeface="Source Sans Pro"/>
                <a:ea typeface="Times New Roman" panose="02020603050405020304" pitchFamily="18" charset="0"/>
                <a:cs typeface="Times New Roman"/>
              </a:rPr>
              <a:t>iolent/traumatic deaths</a:t>
            </a:r>
          </a:p>
          <a:p>
            <a:pPr lvl="1">
              <a:spcBef>
                <a:spcPts val="200"/>
              </a:spcBef>
            </a:pPr>
            <a:r>
              <a:rPr lang="en-US" sz="1800" dirty="0">
                <a:latin typeface="Source Sans Pro"/>
                <a:ea typeface="Times New Roman" panose="02020603050405020304" pitchFamily="18" charset="0"/>
                <a:cs typeface="Times New Roman"/>
              </a:rPr>
              <a:t>Out of order death (death of a child/young person)</a:t>
            </a:r>
          </a:p>
          <a:p>
            <a:pPr lvl="1">
              <a:spcBef>
                <a:spcPts val="200"/>
              </a:spcBef>
            </a:pPr>
            <a:r>
              <a:rPr lang="en-US" sz="1800" dirty="0">
                <a:effectLst/>
                <a:latin typeface="Source Sans Pro"/>
                <a:ea typeface="Times New Roman" panose="02020603050405020304" pitchFamily="18" charset="0"/>
                <a:cs typeface="Times New Roman"/>
              </a:rPr>
              <a:t>Sudden deaths</a:t>
            </a:r>
          </a:p>
          <a:p>
            <a:pPr lvl="1">
              <a:spcBef>
                <a:spcPts val="200"/>
              </a:spcBef>
            </a:pPr>
            <a:r>
              <a:rPr lang="en-US" sz="1800" dirty="0">
                <a:effectLst/>
                <a:latin typeface="Source Sans Pro"/>
                <a:ea typeface="Times New Roman" panose="02020603050405020304" pitchFamily="18" charset="0"/>
                <a:cs typeface="Times New Roman"/>
              </a:rPr>
              <a:t>Those who </a:t>
            </a:r>
            <a:r>
              <a:rPr lang="en-US" sz="1800" dirty="0">
                <a:latin typeface="Source Sans Pro"/>
                <a:ea typeface="Times New Roman" panose="02020603050405020304" pitchFamily="18" charset="0"/>
                <a:cs typeface="Times New Roman"/>
              </a:rPr>
              <a:t>have</a:t>
            </a:r>
            <a:r>
              <a:rPr lang="en-US" sz="1800" dirty="0">
                <a:effectLst/>
                <a:latin typeface="Source Sans Pro"/>
                <a:ea typeface="Times New Roman" panose="02020603050405020304" pitchFamily="18" charset="0"/>
                <a:cs typeface="Times New Roman"/>
              </a:rPr>
              <a:t> difficulty accepting the death due to perceived lack of support, a difficult relationship with the dying/deceased, or unfinished business with the dying/deceased. </a:t>
            </a:r>
          </a:p>
          <a:p>
            <a:pPr marL="0" marR="0" indent="0" algn="ctr">
              <a:spcBef>
                <a:spcPts val="200"/>
              </a:spcBef>
              <a:spcAft>
                <a:spcPts val="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4096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a:t>How to help a grieving</a:t>
            </a:r>
            <a:br>
              <a:rPr lang="en-CA" sz="4000"/>
            </a:br>
            <a:r>
              <a:rPr lang="en-CA" sz="4000"/>
              <a:t>person?</a:t>
            </a:r>
          </a:p>
        </p:txBody>
      </p:sp>
      <p:pic>
        <p:nvPicPr>
          <p:cNvPr id="4098" name="Picture 2">
            <a:extLst>
              <a:ext uri="{FF2B5EF4-FFF2-40B4-BE49-F238E27FC236}">
                <a16:creationId xmlns:a16="http://schemas.microsoft.com/office/drawing/2014/main" id="{3D58AE63-D2B9-E15A-9438-1D8A78AB6D3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48807" y="388190"/>
            <a:ext cx="5102559" cy="62714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693261-DEB5-F159-C715-0B221AFD6FED}"/>
              </a:ext>
            </a:extLst>
          </p:cNvPr>
          <p:cNvSpPr txBox="1"/>
          <p:nvPr/>
        </p:nvSpPr>
        <p:spPr>
          <a:xfrm>
            <a:off x="252918" y="6537941"/>
            <a:ext cx="6613707" cy="246221"/>
          </a:xfrm>
          <a:prstGeom prst="rect">
            <a:avLst/>
          </a:prstGeom>
          <a:noFill/>
        </p:spPr>
        <p:txBody>
          <a:bodyPr wrap="square" rtlCol="0">
            <a:spAutoFit/>
          </a:bodyPr>
          <a:lstStyle/>
          <a:p>
            <a:r>
              <a:rPr lang="en-US" sz="1000">
                <a:hlinkClick r:id="rId4"/>
              </a:rPr>
              <a:t>https://refugeingrief.com/2018/09/09/help-a-friend-comic/</a:t>
            </a:r>
            <a:r>
              <a:rPr lang="en-US" sz="1000"/>
              <a:t> </a:t>
            </a:r>
          </a:p>
        </p:txBody>
      </p:sp>
    </p:spTree>
    <p:extLst>
      <p:ext uri="{BB962C8B-B14F-4D97-AF65-F5344CB8AC3E}">
        <p14:creationId xmlns:p14="http://schemas.microsoft.com/office/powerpoint/2010/main" val="1273027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a:t>What to say to a grieving</a:t>
            </a:r>
            <a:br>
              <a:rPr lang="en-CA" sz="4000"/>
            </a:br>
            <a:r>
              <a:rPr lang="en-CA" sz="4000"/>
              <a:t>person?</a:t>
            </a:r>
          </a:p>
        </p:txBody>
      </p:sp>
      <p:sp>
        <p:nvSpPr>
          <p:cNvPr id="3" name="TextBox 2">
            <a:extLst>
              <a:ext uri="{FF2B5EF4-FFF2-40B4-BE49-F238E27FC236}">
                <a16:creationId xmlns:a16="http://schemas.microsoft.com/office/drawing/2014/main" id="{D0D98086-C941-52F6-AEA2-DDC461DE5DE0}"/>
              </a:ext>
            </a:extLst>
          </p:cNvPr>
          <p:cNvSpPr txBox="1"/>
          <p:nvPr/>
        </p:nvSpPr>
        <p:spPr>
          <a:xfrm>
            <a:off x="4325188" y="1285335"/>
            <a:ext cx="6081623" cy="1477328"/>
          </a:xfrm>
          <a:prstGeom prst="rect">
            <a:avLst/>
          </a:prstGeom>
          <a:noFill/>
        </p:spPr>
        <p:txBody>
          <a:bodyPr wrap="square" rtlCol="0">
            <a:spAutoFit/>
          </a:bodyPr>
          <a:lstStyle/>
          <a:p>
            <a:r>
              <a:rPr lang="en-US" dirty="0">
                <a:latin typeface="Source Sans Pro" panose="020B0503030403020204" pitchFamily="34" charset="0"/>
                <a:ea typeface="Source Sans Pro" panose="020B0503030403020204" pitchFamily="34" charset="0"/>
              </a:rPr>
              <a:t>Brene Brown- Empathy Versus Sympathy</a:t>
            </a:r>
          </a:p>
          <a:p>
            <a:endParaRPr lang="en-US" dirty="0"/>
          </a:p>
          <a:p>
            <a:r>
              <a:rPr lang="en-US" dirty="0">
                <a:hlinkClick r:id="rId4"/>
              </a:rPr>
              <a:t>https://www.youtube.com/watch?v=KZBTYViDPlQ</a:t>
            </a:r>
            <a:r>
              <a:rPr lang="en-US" dirty="0"/>
              <a:t> </a:t>
            </a:r>
          </a:p>
          <a:p>
            <a:endParaRPr lang="en-US" dirty="0"/>
          </a:p>
          <a:p>
            <a:endParaRPr lang="en-US" dirty="0"/>
          </a:p>
        </p:txBody>
      </p:sp>
      <p:pic>
        <p:nvPicPr>
          <p:cNvPr id="5" name="Online Media 4" title="Brené Brown on Empathy vs Sympathy">
            <a:hlinkClick r:id="" action="ppaction://media"/>
            <a:extLst>
              <a:ext uri="{FF2B5EF4-FFF2-40B4-BE49-F238E27FC236}">
                <a16:creationId xmlns:a16="http://schemas.microsoft.com/office/drawing/2014/main" id="{4C6B6D55-AA26-882B-27AD-C8CFFFF051B2}"/>
              </a:ext>
            </a:extLst>
          </p:cNvPr>
          <p:cNvPicPr>
            <a:picLocks noRot="1" noChangeAspect="1"/>
          </p:cNvPicPr>
          <p:nvPr>
            <a:videoFile r:link="rId1"/>
          </p:nvPr>
        </p:nvPicPr>
        <p:blipFill>
          <a:blip r:embed="rId5"/>
          <a:stretch>
            <a:fillRect/>
          </a:stretch>
        </p:blipFill>
        <p:spPr>
          <a:xfrm>
            <a:off x="3912220" y="2288905"/>
            <a:ext cx="6819651" cy="3853103"/>
          </a:xfrm>
          <a:prstGeom prst="rect">
            <a:avLst/>
          </a:prstGeom>
        </p:spPr>
      </p:pic>
    </p:spTree>
    <p:extLst>
      <p:ext uri="{BB962C8B-B14F-4D97-AF65-F5344CB8AC3E}">
        <p14:creationId xmlns:p14="http://schemas.microsoft.com/office/powerpoint/2010/main" val="378249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a:t>Hospice Quinte’s</a:t>
            </a:r>
            <a:br>
              <a:rPr lang="en-CA" sz="4000" dirty="0"/>
            </a:br>
            <a:r>
              <a:rPr lang="en-CA" sz="4000" dirty="0"/>
              <a:t>Children’s Grief Group</a:t>
            </a:r>
          </a:p>
        </p:txBody>
      </p:sp>
      <p:sp>
        <p:nvSpPr>
          <p:cNvPr id="4" name="Content Placeholder 3"/>
          <p:cNvSpPr>
            <a:spLocks noGrp="1"/>
          </p:cNvSpPr>
          <p:nvPr>
            <p:ph sz="half" idx="2"/>
          </p:nvPr>
        </p:nvSpPr>
        <p:spPr>
          <a:xfrm>
            <a:off x="3715614" y="790575"/>
            <a:ext cx="7788221" cy="2905736"/>
          </a:xfrm>
        </p:spPr>
        <p:txBody>
          <a:bodyPr>
            <a:normAutofit/>
          </a:bodyPr>
          <a:lstStyle/>
          <a:p>
            <a:pPr>
              <a:spcBef>
                <a:spcPts val="200"/>
              </a:spcBef>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Monthly grief group for kids age 6 to 11 years </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who are experiencing grief from an expected death. </a:t>
            </a:r>
          </a:p>
          <a:p>
            <a:pPr>
              <a:spcBef>
                <a:spcPts val="200"/>
              </a:spcBef>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Bereaved in the last 3 years, but not earlier than 3 months</a:t>
            </a:r>
          </a:p>
          <a:p>
            <a:pPr>
              <a:spcBef>
                <a:spcPts val="200"/>
              </a:spcBef>
            </a:pPr>
            <a:r>
              <a:rPr lang="en-US" sz="1800" dirty="0"/>
              <a:t>This program provides an opportunity for children to express their grief through activity-based programming, connection with peers who have experienced a similar loss and teaches coping strategies.</a:t>
            </a:r>
          </a:p>
          <a:p>
            <a:pPr>
              <a:spcBef>
                <a:spcPts val="200"/>
              </a:spcBef>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Easy online referral</a:t>
            </a:r>
          </a:p>
          <a:p>
            <a:pPr>
              <a:spcBef>
                <a:spcPts val="200"/>
              </a:spcBef>
            </a:pPr>
            <a:endParaRPr lang="en-US" sz="1800" dirty="0">
              <a:effectLst/>
              <a:latin typeface="Source Sans Pro" panose="020B0503030403020204" pitchFamily="34" charset="0"/>
              <a:ea typeface="Times New Roman" panose="02020603050405020304" pitchFamily="18" charset="0"/>
              <a:cs typeface="Times New Roman" panose="02020603050405020304" pitchFamily="18" charset="0"/>
            </a:endParaRPr>
          </a:p>
          <a:p>
            <a:pPr marL="0" marR="0" indent="0" algn="ctr">
              <a:spcBef>
                <a:spcPts val="200"/>
              </a:spcBef>
              <a:spcAft>
                <a:spcPts val="0"/>
              </a:spcAft>
              <a:buNone/>
            </a:pPr>
            <a:endParaRPr lang="en-US" sz="1800" b="1" dirty="0">
              <a:solidFill>
                <a:srgbClr val="23364C"/>
              </a:solidFill>
              <a:effectLst/>
              <a:latin typeface="Source Sans Pro SemiBold" panose="020B06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8478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6600" dirty="0"/>
              <a:t>What is Grief?</a:t>
            </a:r>
          </a:p>
        </p:txBody>
      </p:sp>
      <p:sp>
        <p:nvSpPr>
          <p:cNvPr id="4" name="Content Placeholder 3"/>
          <p:cNvSpPr>
            <a:spLocks noGrp="1"/>
          </p:cNvSpPr>
          <p:nvPr>
            <p:ph sz="half" idx="2"/>
          </p:nvPr>
        </p:nvSpPr>
        <p:spPr>
          <a:xfrm>
            <a:off x="3887963" y="868680"/>
            <a:ext cx="7788221" cy="5120640"/>
          </a:xfrm>
        </p:spPr>
        <p:txBody>
          <a:bodyPr>
            <a:normAutofit/>
          </a:bodyPr>
          <a:lstStyle/>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Grief is felt when something or someone that you formed an emotional bond with is lost. </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It can be experienced when anticipating a loss, when the loss occurs, to years after the loss occurred. </a:t>
            </a: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G</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rief is like a scar. </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The idea that there are stages of grief that people move through is not as supported as it once was. Now there are many different concepts and theories about grief.</a:t>
            </a: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G</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rief is experienced and handled in different ways by different people. </a:t>
            </a:r>
          </a:p>
        </p:txBody>
      </p:sp>
    </p:spTree>
    <p:extLst>
      <p:ext uri="{BB962C8B-B14F-4D97-AF65-F5344CB8AC3E}">
        <p14:creationId xmlns:p14="http://schemas.microsoft.com/office/powerpoint/2010/main" val="311084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800"/>
              <a:t>Additional Resources</a:t>
            </a:r>
          </a:p>
        </p:txBody>
      </p:sp>
      <p:sp>
        <p:nvSpPr>
          <p:cNvPr id="4" name="Content Placeholder 3"/>
          <p:cNvSpPr>
            <a:spLocks noGrp="1"/>
          </p:cNvSpPr>
          <p:nvPr>
            <p:ph sz="half" idx="2"/>
          </p:nvPr>
        </p:nvSpPr>
        <p:spPr>
          <a:xfrm>
            <a:off x="3849863" y="429770"/>
            <a:ext cx="7788221" cy="5989320"/>
          </a:xfrm>
        </p:spPr>
        <p:txBody>
          <a:bodyPr>
            <a:normAutofit fontScale="92500" lnSpcReduction="20000"/>
          </a:bodyPr>
          <a:lstStyle/>
          <a:p>
            <a:pPr fontAlgn="base"/>
            <a:r>
              <a:rPr lang="en-US" dirty="0">
                <a:latin typeface="Source Sans Pro" panose="020B0503030403020204" pitchFamily="34" charset="0"/>
                <a:ea typeface="Source Sans Pro" panose="020B0503030403020204" pitchFamily="34" charset="0"/>
                <a:hlinkClick r:id="rId3"/>
              </a:rPr>
              <a:t>kidshelpphone.ca</a:t>
            </a:r>
            <a:r>
              <a:rPr lang="en-US" dirty="0">
                <a:latin typeface="Source Sans Pro" panose="020B0503030403020204" pitchFamily="34" charset="0"/>
                <a:ea typeface="Source Sans Pro" panose="020B0503030403020204" pitchFamily="34" charset="0"/>
              </a:rPr>
              <a:t> – Confidential, anonymous &amp; free, phone &amp; online resources for teens in Canada. Click “I need help now” to be connected with a counsellor right away, or “Resources around me” to find support near you.</a:t>
            </a:r>
          </a:p>
          <a:p>
            <a:pPr fontAlgn="base"/>
            <a:r>
              <a:rPr lang="en-US" dirty="0">
                <a:latin typeface="Source Sans Pro" panose="020B0503030403020204" pitchFamily="34" charset="0"/>
                <a:ea typeface="Source Sans Pro" panose="020B0503030403020204" pitchFamily="34" charset="0"/>
                <a:hlinkClick r:id="rId4"/>
              </a:rPr>
              <a:t>good2talk.ca</a:t>
            </a:r>
            <a:r>
              <a:rPr lang="en-US" dirty="0">
                <a:latin typeface="Source Sans Pro" panose="020B0503030403020204" pitchFamily="34" charset="0"/>
                <a:ea typeface="Source Sans Pro" panose="020B0503030403020204" pitchFamily="34" charset="0"/>
              </a:rPr>
              <a:t> – Good2Talk provides free, confidential support services for post-secondary students in Ontario and Nova Scotia</a:t>
            </a:r>
          </a:p>
          <a:p>
            <a:pPr fontAlgn="base"/>
            <a:r>
              <a:rPr lang="en-US" dirty="0">
                <a:latin typeface="Source Sans Pro" panose="020B0503030403020204" pitchFamily="34" charset="0"/>
                <a:ea typeface="Source Sans Pro" panose="020B0503030403020204" pitchFamily="34" charset="0"/>
                <a:hlinkClick r:id="rId5"/>
              </a:rPr>
              <a:t>grievingchildrencanada.org</a:t>
            </a:r>
            <a:r>
              <a:rPr lang="en-US" dirty="0">
                <a:latin typeface="Source Sans Pro" panose="020B0503030403020204" pitchFamily="34" charset="0"/>
                <a:ea typeface="Source Sans Pro" panose="020B0503030403020204" pitchFamily="34" charset="0"/>
              </a:rPr>
              <a:t> – click on your province or search by city to find grief support services near you.</a:t>
            </a:r>
          </a:p>
          <a:p>
            <a:pPr fontAlgn="base"/>
            <a:r>
              <a:rPr lang="en-US" dirty="0">
                <a:latin typeface="Source Sans Pro" panose="020B0503030403020204" pitchFamily="34" charset="0"/>
                <a:ea typeface="Source Sans Pro" panose="020B0503030403020204" pitchFamily="34" charset="0"/>
                <a:hlinkClick r:id="rId6"/>
              </a:rPr>
              <a:t>mindyourmind.ca</a:t>
            </a:r>
            <a:r>
              <a:rPr lang="en-US" dirty="0">
                <a:latin typeface="Source Sans Pro" panose="020B0503030403020204" pitchFamily="34" charset="0"/>
                <a:ea typeface="Source Sans Pro" panose="020B0503030403020204" pitchFamily="34" charset="0"/>
              </a:rPr>
              <a:t> – Exists in the space where mental health, wellness, engagement and technology meet. Free online resources, blogs, interviews, and more on mental health and illness.</a:t>
            </a:r>
          </a:p>
          <a:p>
            <a:pPr fontAlgn="base"/>
            <a:r>
              <a:rPr lang="en-US" dirty="0">
                <a:latin typeface="Source Sans Pro" panose="020B0503030403020204" pitchFamily="34" charset="0"/>
                <a:ea typeface="Source Sans Pro" panose="020B0503030403020204" pitchFamily="34" charset="0"/>
                <a:hlinkClick r:id="rId7"/>
              </a:rPr>
              <a:t>dougy.org</a:t>
            </a:r>
            <a:r>
              <a:rPr lang="en-US" dirty="0">
                <a:latin typeface="Source Sans Pro" panose="020B0503030403020204" pitchFamily="34" charset="0"/>
                <a:ea typeface="Source Sans Pro" panose="020B0503030403020204" pitchFamily="34" charset="0"/>
              </a:rPr>
              <a:t> – Dougy Center supports grieving children, youth and families. Here are their resources for grieving teens.</a:t>
            </a:r>
          </a:p>
          <a:p>
            <a:pPr fontAlgn="base"/>
            <a:r>
              <a:rPr lang="en-US" dirty="0">
                <a:latin typeface="Source Sans Pro" panose="020B0503030403020204" pitchFamily="34" charset="0"/>
                <a:ea typeface="Source Sans Pro" panose="020B0503030403020204" pitchFamily="34" charset="0"/>
                <a:hlinkClick r:id="rId8"/>
              </a:rPr>
              <a:t>help2makesense.org</a:t>
            </a:r>
            <a:r>
              <a:rPr lang="en-US" dirty="0">
                <a:latin typeface="Source Sans Pro" panose="020B0503030403020204" pitchFamily="34" charset="0"/>
                <a:ea typeface="Source Sans Pro" panose="020B0503030403020204" pitchFamily="34" charset="0"/>
              </a:rPr>
              <a:t> – an online tool by Winston’s Wish, to help young people who have experienced the death of a loved one.</a:t>
            </a:r>
          </a:p>
          <a:p>
            <a:pPr fontAlgn="base"/>
            <a:r>
              <a:rPr lang="en-US" dirty="0" err="1">
                <a:latin typeface="Source Sans Pro" panose="020B0503030403020204" pitchFamily="34" charset="0"/>
                <a:ea typeface="Source Sans Pro" panose="020B0503030403020204" pitchFamily="34" charset="0"/>
                <a:hlinkClick r:id="rId9"/>
              </a:rPr>
              <a:t>apartofme.app</a:t>
            </a:r>
            <a:r>
              <a:rPr lang="en-US" dirty="0">
                <a:latin typeface="Source Sans Pro" panose="020B0503030403020204" pitchFamily="34" charset="0"/>
                <a:ea typeface="Source Sans Pro" panose="020B0503030403020204" pitchFamily="34" charset="0"/>
              </a:rPr>
              <a:t> – a game designed to help young people cope with the death of a loved one.</a:t>
            </a:r>
          </a:p>
          <a:p>
            <a:pPr fontAlgn="base"/>
            <a:r>
              <a:rPr lang="en-US" dirty="0">
                <a:latin typeface="Source Sans Pro" panose="020B0503030403020204" pitchFamily="34" charset="0"/>
                <a:ea typeface="Source Sans Pro" panose="020B0503030403020204" pitchFamily="34" charset="0"/>
                <a:hlinkClick r:id="rId10"/>
              </a:rPr>
              <a:t>kidsgrief.ca</a:t>
            </a:r>
            <a:r>
              <a:rPr lang="en-US" dirty="0">
                <a:latin typeface="Source Sans Pro" panose="020B0503030403020204" pitchFamily="34" charset="0"/>
                <a:ea typeface="Source Sans Pro" panose="020B0503030403020204" pitchFamily="34" charset="0"/>
              </a:rPr>
              <a:t> – a free online resource that helps parents support their children when someone in their life is dying or has died.</a:t>
            </a:r>
          </a:p>
          <a:p>
            <a:pPr fontAlgn="base"/>
            <a:r>
              <a:rPr lang="en-US" dirty="0">
                <a:latin typeface="Source Sans Pro" panose="020B0503030403020204" pitchFamily="34" charset="0"/>
                <a:ea typeface="Source Sans Pro" panose="020B0503030403020204" pitchFamily="34" charset="0"/>
                <a:hlinkClick r:id="rId11"/>
              </a:rPr>
              <a:t>mygrief.ca</a:t>
            </a:r>
            <a:r>
              <a:rPr lang="en-US" dirty="0">
                <a:latin typeface="Source Sans Pro" panose="020B0503030403020204" pitchFamily="34" charset="0"/>
                <a:ea typeface="Source Sans Pro" panose="020B0503030403020204" pitchFamily="34" charset="0"/>
              </a:rPr>
              <a:t> – an online resource to help people move through their grief from the comfort of their own home, at their own pace.</a:t>
            </a:r>
          </a:p>
          <a:p>
            <a:pPr fontAlgn="base"/>
            <a:r>
              <a:rPr lang="en-US" dirty="0">
                <a:latin typeface="Source Sans Pro" panose="020B0503030403020204" pitchFamily="34" charset="0"/>
                <a:ea typeface="Source Sans Pro" panose="020B0503030403020204" pitchFamily="34" charset="0"/>
                <a:hlinkClick r:id="rId12"/>
              </a:rPr>
              <a:t>childrenandyouthgriefnetwork.com</a:t>
            </a:r>
            <a:r>
              <a:rPr lang="en-US" dirty="0">
                <a:latin typeface="Source Sans Pro" panose="020B0503030403020204" pitchFamily="34" charset="0"/>
                <a:ea typeface="Source Sans Pro" panose="020B0503030403020204" pitchFamily="34" charset="0"/>
              </a:rPr>
              <a:t> – free resources created by a network of agencies working to increase awareness and community capacity to support grieving people</a:t>
            </a:r>
          </a:p>
          <a:p>
            <a:pPr fontAlgn="base"/>
            <a:endParaRPr lang="en-US" dirty="0"/>
          </a:p>
        </p:txBody>
      </p:sp>
    </p:spTree>
    <p:extLst>
      <p:ext uri="{BB962C8B-B14F-4D97-AF65-F5344CB8AC3E}">
        <p14:creationId xmlns:p14="http://schemas.microsoft.com/office/powerpoint/2010/main" val="3969923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7BD7-AEB2-4FD8-708B-6A6667281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F3E9B-6A44-9055-A63C-C8C0BDB09E73}"/>
              </a:ext>
            </a:extLst>
          </p:cNvPr>
          <p:cNvSpPr>
            <a:spLocks noGrp="1"/>
          </p:cNvSpPr>
          <p:nvPr>
            <p:ph type="title"/>
          </p:nvPr>
        </p:nvSpPr>
        <p:spPr/>
        <p:txBody>
          <a:bodyPr>
            <a:normAutofit/>
          </a:bodyPr>
          <a:lstStyle/>
          <a:p>
            <a:r>
              <a:rPr lang="en-CA" sz="4800"/>
              <a:t>Additional Resources</a:t>
            </a:r>
          </a:p>
        </p:txBody>
      </p:sp>
      <p:sp>
        <p:nvSpPr>
          <p:cNvPr id="4" name="Content Placeholder 3">
            <a:extLst>
              <a:ext uri="{FF2B5EF4-FFF2-40B4-BE49-F238E27FC236}">
                <a16:creationId xmlns:a16="http://schemas.microsoft.com/office/drawing/2014/main" id="{6510C741-5553-A10E-612E-D537363D26E4}"/>
              </a:ext>
            </a:extLst>
          </p:cNvPr>
          <p:cNvSpPr>
            <a:spLocks noGrp="1"/>
          </p:cNvSpPr>
          <p:nvPr>
            <p:ph sz="half" idx="2"/>
          </p:nvPr>
        </p:nvSpPr>
        <p:spPr>
          <a:xfrm>
            <a:off x="3705224" y="819150"/>
            <a:ext cx="7761409" cy="5267325"/>
          </a:xfrm>
        </p:spPr>
        <p:txBody>
          <a:bodyPr>
            <a:normAutofit/>
          </a:bodyPr>
          <a:lstStyle/>
          <a:p>
            <a:r>
              <a:rPr lang="en-US" b="1" dirty="0">
                <a:solidFill>
                  <a:schemeClr val="tx1"/>
                </a:solidFill>
                <a:latin typeface="Source Sans Pro" panose="020B0503030403020204" pitchFamily="34" charset="0"/>
                <a:ea typeface="Source Sans Pro" panose="020B0503030403020204" pitchFamily="34" charset="0"/>
              </a:rPr>
              <a:t>Youthab</a:t>
            </a:r>
            <a:r>
              <a:rPr lang="en-US" b="1" dirty="0">
                <a:latin typeface="Source Sans Pro" panose="020B0503030403020204" pitchFamily="34" charset="0"/>
                <a:ea typeface="Source Sans Pro" panose="020B0503030403020204" pitchFamily="34" charset="0"/>
              </a:rPr>
              <a:t>: </a:t>
            </a:r>
            <a:r>
              <a:rPr lang="en-US" dirty="0">
                <a:latin typeface="Source Sans Pro" panose="020B0503030403020204" pitchFamily="34" charset="0"/>
                <a:ea typeface="Source Sans Pro" panose="020B0503030403020204" pitchFamily="34" charset="0"/>
              </a:rPr>
              <a:t>In-person support groups for ages 16-24 years. Tel: 613-969-0830 ext. 248</a:t>
            </a:r>
          </a:p>
          <a:p>
            <a:pPr fontAlgn="base"/>
            <a:r>
              <a:rPr lang="en-US" dirty="0">
                <a:latin typeface="Source Sans Pro" panose="020B0503030403020204" pitchFamily="34" charset="0"/>
                <a:ea typeface="Source Sans Pro" panose="020B0503030403020204" pitchFamily="34" charset="0"/>
                <a:hlinkClick r:id="rId3"/>
              </a:rPr>
              <a:t>whatsyourgrief.com</a:t>
            </a:r>
            <a:r>
              <a:rPr lang="en-US" dirty="0">
                <a:latin typeface="Source Sans Pro" panose="020B0503030403020204" pitchFamily="34" charset="0"/>
                <a:ea typeface="Source Sans Pro" panose="020B0503030403020204" pitchFamily="34" charset="0"/>
              </a:rPr>
              <a:t> – What’s Your Grief? is a place for grief education, articles, sharing, support &amp; more.</a:t>
            </a:r>
          </a:p>
          <a:p>
            <a:pPr fontAlgn="base"/>
            <a:r>
              <a:rPr lang="en-US" dirty="0">
                <a:latin typeface="Source Sans Pro" panose="020B0503030403020204" pitchFamily="34" charset="0"/>
                <a:ea typeface="Source Sans Pro" panose="020B0503030403020204" pitchFamily="34" charset="0"/>
                <a:hlinkClick r:id="rId4"/>
              </a:rPr>
              <a:t>bethere.org</a:t>
            </a:r>
            <a:r>
              <a:rPr lang="en-US" dirty="0">
                <a:latin typeface="Source Sans Pro" panose="020B0503030403020204" pitchFamily="34" charset="0"/>
                <a:ea typeface="Source Sans Pro" panose="020B0503030403020204" pitchFamily="34" charset="0"/>
              </a:rPr>
              <a:t> – resources to increase mental health literacy and provide youth with the knowledge, skills, and confidence they need to safely support anyone who may be struggling with their mental health.</a:t>
            </a:r>
          </a:p>
          <a:p>
            <a:pPr fontAlgn="base"/>
            <a:r>
              <a:rPr lang="en-US" dirty="0">
                <a:latin typeface="Source Sans Pro" panose="020B0503030403020204" pitchFamily="34" charset="0"/>
                <a:ea typeface="Source Sans Pro" panose="020B0503030403020204" pitchFamily="34" charset="0"/>
                <a:hlinkClick r:id="rId5"/>
              </a:rPr>
              <a:t>jack.org</a:t>
            </a:r>
            <a:r>
              <a:rPr lang="en-US" dirty="0">
                <a:latin typeface="Source Sans Pro" panose="020B0503030403020204" pitchFamily="34" charset="0"/>
                <a:ea typeface="Source Sans Pro" panose="020B0503030403020204" pitchFamily="34" charset="0"/>
              </a:rPr>
              <a:t> – Canadian charity that partners with young leaders in every province and territory to improve youth mental health outcomes in their communities.</a:t>
            </a:r>
          </a:p>
          <a:p>
            <a:pPr fontAlgn="base"/>
            <a:r>
              <a:rPr lang="en-US" dirty="0">
                <a:latin typeface="Source Sans Pro" panose="020B0503030403020204" pitchFamily="34" charset="0"/>
                <a:ea typeface="Source Sans Pro" panose="020B0503030403020204" pitchFamily="34" charset="0"/>
                <a:hlinkClick r:id="rId6"/>
              </a:rPr>
              <a:t>suicideprevention.ca</a:t>
            </a:r>
            <a:r>
              <a:rPr lang="en-US" dirty="0">
                <a:latin typeface="Source Sans Pro" panose="020B0503030403020204" pitchFamily="34" charset="0"/>
                <a:ea typeface="Source Sans Pro" panose="020B0503030403020204" pitchFamily="34" charset="0"/>
              </a:rPr>
              <a:t> – information and resources to reduce the suicide rate and harmful consequences of suicide-related thoughts and </a:t>
            </a:r>
            <a:r>
              <a:rPr lang="en-US" dirty="0" err="1">
                <a:latin typeface="Source Sans Pro" panose="020B0503030403020204" pitchFamily="34" charset="0"/>
                <a:ea typeface="Source Sans Pro" panose="020B0503030403020204" pitchFamily="34" charset="0"/>
              </a:rPr>
              <a:t>behaviours</a:t>
            </a:r>
            <a:r>
              <a:rPr lang="en-US" dirty="0">
                <a:latin typeface="Source Sans Pro" panose="020B0503030403020204" pitchFamily="34" charset="0"/>
                <a:ea typeface="Source Sans Pro" panose="020B0503030403020204" pitchFamily="34" charset="0"/>
              </a:rPr>
              <a:t>.</a:t>
            </a:r>
          </a:p>
          <a:p>
            <a:pPr fontAlgn="base"/>
            <a:endParaRPr lang="en-US" dirty="0"/>
          </a:p>
        </p:txBody>
      </p:sp>
    </p:spTree>
    <p:extLst>
      <p:ext uri="{BB962C8B-B14F-4D97-AF65-F5344CB8AC3E}">
        <p14:creationId xmlns:p14="http://schemas.microsoft.com/office/powerpoint/2010/main" val="2681778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6600"/>
              <a:t>Hospice Quinte</a:t>
            </a:r>
          </a:p>
        </p:txBody>
      </p:sp>
      <p:pic>
        <p:nvPicPr>
          <p:cNvPr id="3" name="Picture 2">
            <a:extLst>
              <a:ext uri="{FF2B5EF4-FFF2-40B4-BE49-F238E27FC236}">
                <a16:creationId xmlns:a16="http://schemas.microsoft.com/office/drawing/2014/main" id="{F40B1AE5-0FE3-D7AB-EB45-A5C0723A638F}"/>
              </a:ext>
            </a:extLst>
          </p:cNvPr>
          <p:cNvPicPr>
            <a:picLocks noChangeAspect="1"/>
          </p:cNvPicPr>
          <p:nvPr/>
        </p:nvPicPr>
        <p:blipFill>
          <a:blip r:embed="rId3"/>
          <a:stretch>
            <a:fillRect/>
          </a:stretch>
        </p:blipFill>
        <p:spPr>
          <a:xfrm>
            <a:off x="2203366" y="868458"/>
            <a:ext cx="7785267" cy="5121084"/>
          </a:xfrm>
          <a:prstGeom prst="rect">
            <a:avLst/>
          </a:prstGeom>
        </p:spPr>
      </p:pic>
      <p:pic>
        <p:nvPicPr>
          <p:cNvPr id="6" name="Picture 5">
            <a:extLst>
              <a:ext uri="{FF2B5EF4-FFF2-40B4-BE49-F238E27FC236}">
                <a16:creationId xmlns:a16="http://schemas.microsoft.com/office/drawing/2014/main" id="{6D6F56FC-AE25-3CC5-66AF-C15993E19807}"/>
              </a:ext>
            </a:extLst>
          </p:cNvPr>
          <p:cNvPicPr>
            <a:picLocks noChangeAspect="1"/>
          </p:cNvPicPr>
          <p:nvPr/>
        </p:nvPicPr>
        <p:blipFill>
          <a:blip r:embed="rId4"/>
          <a:stretch>
            <a:fillRect/>
          </a:stretch>
        </p:blipFill>
        <p:spPr>
          <a:xfrm>
            <a:off x="5640510" y="552241"/>
            <a:ext cx="4439270" cy="5744377"/>
          </a:xfrm>
          <a:prstGeom prst="rect">
            <a:avLst/>
          </a:prstGeom>
        </p:spPr>
      </p:pic>
    </p:spTree>
    <p:extLst>
      <p:ext uri="{BB962C8B-B14F-4D97-AF65-F5344CB8AC3E}">
        <p14:creationId xmlns:p14="http://schemas.microsoft.com/office/powerpoint/2010/main" val="2798562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3D22-053C-4559-B6A6-EE59CC785628}"/>
              </a:ext>
            </a:extLst>
          </p:cNvPr>
          <p:cNvSpPr>
            <a:spLocks noGrp="1"/>
          </p:cNvSpPr>
          <p:nvPr>
            <p:ph type="title"/>
          </p:nvPr>
        </p:nvSpPr>
        <p:spPr>
          <a:xfrm>
            <a:off x="11396" y="-46699"/>
            <a:ext cx="9185766" cy="1325563"/>
          </a:xfrm>
        </p:spPr>
        <p:txBody>
          <a:bodyPr/>
          <a:lstStyle/>
          <a:p>
            <a:pPr algn="ctr"/>
            <a:r>
              <a:rPr lang="en-US">
                <a:solidFill>
                  <a:schemeClr val="accent1">
                    <a:lumMod val="50000"/>
                  </a:schemeClr>
                </a:solidFill>
              </a:rPr>
              <a:t>Hospice Quinte Service Area</a:t>
            </a:r>
          </a:p>
        </p:txBody>
      </p:sp>
      <p:sp>
        <p:nvSpPr>
          <p:cNvPr id="3" name="Content Placeholder 2">
            <a:extLst>
              <a:ext uri="{FF2B5EF4-FFF2-40B4-BE49-F238E27FC236}">
                <a16:creationId xmlns:a16="http://schemas.microsoft.com/office/drawing/2014/main" id="{01321452-894F-4FE5-978C-B6C45A57F42C}"/>
              </a:ext>
            </a:extLst>
          </p:cNvPr>
          <p:cNvSpPr>
            <a:spLocks noGrp="1"/>
          </p:cNvSpPr>
          <p:nvPr>
            <p:ph sz="half" idx="1"/>
          </p:nvPr>
        </p:nvSpPr>
        <p:spPr>
          <a:xfrm>
            <a:off x="96328" y="2008741"/>
            <a:ext cx="5181600" cy="2684133"/>
          </a:xfrm>
        </p:spPr>
        <p:txBody>
          <a:bodyPr/>
          <a:lstStyle/>
          <a:p>
            <a:r>
              <a:rPr lang="en-US"/>
              <a:t>City of Quinte West</a:t>
            </a:r>
          </a:p>
          <a:p>
            <a:r>
              <a:rPr lang="en-US"/>
              <a:t>City of Belleville</a:t>
            </a:r>
          </a:p>
          <a:p>
            <a:r>
              <a:rPr lang="en-US"/>
              <a:t>Town of Deseronto</a:t>
            </a:r>
          </a:p>
          <a:p>
            <a:r>
              <a:rPr lang="en-US"/>
              <a:t>Tyendinaga Township</a:t>
            </a:r>
          </a:p>
          <a:p>
            <a:r>
              <a:rPr lang="en-US"/>
              <a:t>Tyendinaga Mohawk Territory</a:t>
            </a:r>
          </a:p>
        </p:txBody>
      </p:sp>
      <p:pic>
        <p:nvPicPr>
          <p:cNvPr id="6" name="Content Placeholder 5" descr="Map&#10;&#10;Description automatically generated">
            <a:extLst>
              <a:ext uri="{FF2B5EF4-FFF2-40B4-BE49-F238E27FC236}">
                <a16:creationId xmlns:a16="http://schemas.microsoft.com/office/drawing/2014/main" id="{63C2BA98-7C75-41E0-81EF-A86E237E2B4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334" t="11555" r="-6284" b="-1041"/>
          <a:stretch/>
        </p:blipFill>
        <p:spPr>
          <a:xfrm>
            <a:off x="3662453" y="792057"/>
            <a:ext cx="8315820" cy="6060368"/>
          </a:xfrm>
        </p:spPr>
      </p:pic>
    </p:spTree>
    <p:extLst>
      <p:ext uri="{BB962C8B-B14F-4D97-AF65-F5344CB8AC3E}">
        <p14:creationId xmlns:p14="http://schemas.microsoft.com/office/powerpoint/2010/main" val="196175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a:t>Any Questions?</a:t>
            </a: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9011" y="1499689"/>
            <a:ext cx="4776288" cy="1587862"/>
          </a:xfrm>
          <a:prstGeom prst="rect">
            <a:avLst/>
          </a:prstGeom>
        </p:spPr>
      </p:pic>
    </p:spTree>
    <p:extLst>
      <p:ext uri="{BB962C8B-B14F-4D97-AF65-F5344CB8AC3E}">
        <p14:creationId xmlns:p14="http://schemas.microsoft.com/office/powerpoint/2010/main" val="110734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4CB93-6BE6-B8B6-3F3D-D7EF4C6BCC10}"/>
              </a:ext>
            </a:extLst>
          </p:cNvPr>
          <p:cNvSpPr>
            <a:spLocks noGrp="1"/>
          </p:cNvSpPr>
          <p:nvPr>
            <p:ph type="title"/>
          </p:nvPr>
        </p:nvSpPr>
        <p:spPr>
          <a:xfrm>
            <a:off x="669204" y="2536874"/>
            <a:ext cx="2084614" cy="1775107"/>
          </a:xfrm>
        </p:spPr>
        <p:txBody>
          <a:bodyPr>
            <a:normAutofit/>
          </a:bodyPr>
          <a:lstStyle/>
          <a:p>
            <a:r>
              <a:rPr lang="en-US" sz="3600" dirty="0"/>
              <a:t>Common types of Grief</a:t>
            </a:r>
          </a:p>
        </p:txBody>
      </p:sp>
      <p:sp>
        <p:nvSpPr>
          <p:cNvPr id="3" name="Content Placeholder 2">
            <a:extLst>
              <a:ext uri="{FF2B5EF4-FFF2-40B4-BE49-F238E27FC236}">
                <a16:creationId xmlns:a16="http://schemas.microsoft.com/office/drawing/2014/main" id="{AF3F141C-D5EF-7823-38AB-588D9BE84A50}"/>
              </a:ext>
            </a:extLst>
          </p:cNvPr>
          <p:cNvSpPr>
            <a:spLocks noGrp="1"/>
          </p:cNvSpPr>
          <p:nvPr>
            <p:ph idx="1"/>
          </p:nvPr>
        </p:nvSpPr>
        <p:spPr/>
        <p:txBody>
          <a:bodyPr>
            <a:noAutofit/>
          </a:bodyPr>
          <a:lstStyle/>
          <a:p>
            <a:pPr marL="0" indent="0">
              <a:buNone/>
            </a:pPr>
            <a:r>
              <a:rPr lang="en-US" sz="1800" b="1" dirty="0">
                <a:latin typeface="Source Sans Pro" panose="020B0503030403020204" pitchFamily="34" charset="0"/>
                <a:ea typeface="Source Sans Pro" panose="020B0503030403020204" pitchFamily="34" charset="0"/>
              </a:rPr>
              <a:t>Anticipatory Grief</a:t>
            </a:r>
            <a:br>
              <a:rPr lang="en-US" sz="1800" dirty="0">
                <a:latin typeface="Source Sans Pro" panose="020B0503030403020204" pitchFamily="34" charset="0"/>
                <a:ea typeface="Source Sans Pro" panose="020B0503030403020204" pitchFamily="34" charset="0"/>
              </a:rPr>
            </a:br>
            <a:r>
              <a:rPr lang="en-US" sz="1800" dirty="0">
                <a:latin typeface="Source Sans Pro" panose="020B0503030403020204" pitchFamily="34" charset="0"/>
                <a:ea typeface="Source Sans Pro" panose="020B0503030403020204" pitchFamily="34" charset="0"/>
              </a:rPr>
              <a:t>Experienced before an expected loss, such as when a loved one has a terminal illness.</a:t>
            </a:r>
          </a:p>
          <a:p>
            <a:pPr marL="0" indent="0">
              <a:buNone/>
            </a:pPr>
            <a:r>
              <a:rPr lang="en-US" sz="1800" b="1" dirty="0">
                <a:latin typeface="Source Sans Pro" panose="020B0503030403020204" pitchFamily="34" charset="0"/>
                <a:ea typeface="Source Sans Pro" panose="020B0503030403020204" pitchFamily="34" charset="0"/>
              </a:rPr>
              <a:t>Ambiguous Loss</a:t>
            </a:r>
            <a:br>
              <a:rPr lang="en-US" sz="1800" dirty="0">
                <a:latin typeface="Source Sans Pro" panose="020B0503030403020204" pitchFamily="34" charset="0"/>
                <a:ea typeface="Source Sans Pro" panose="020B0503030403020204" pitchFamily="34" charset="0"/>
              </a:rPr>
            </a:br>
            <a:r>
              <a:rPr lang="en-US" sz="1800" dirty="0">
                <a:latin typeface="Source Sans Pro" panose="020B0503030403020204" pitchFamily="34" charset="0"/>
                <a:ea typeface="Source Sans Pro" panose="020B0503030403020204" pitchFamily="34" charset="0"/>
              </a:rPr>
              <a:t>Occurs when the loss is unclear or unresolved, such as a missing person or a loved one with dementia, creating ongoing uncertainty and emotional strain</a:t>
            </a:r>
          </a:p>
          <a:p>
            <a:pPr marL="0" indent="0">
              <a:buNone/>
            </a:pPr>
            <a:r>
              <a:rPr lang="en-US" sz="1800" b="1" dirty="0">
                <a:latin typeface="Source Sans Pro" panose="020B0503030403020204" pitchFamily="34" charset="0"/>
                <a:ea typeface="Source Sans Pro" panose="020B0503030403020204" pitchFamily="34" charset="0"/>
              </a:rPr>
              <a:t>Normal (Uncomplicated) Grief</a:t>
            </a:r>
            <a:br>
              <a:rPr lang="en-US" sz="1800" dirty="0">
                <a:latin typeface="Source Sans Pro" panose="020B0503030403020204" pitchFamily="34" charset="0"/>
                <a:ea typeface="Source Sans Pro" panose="020B0503030403020204" pitchFamily="34" charset="0"/>
              </a:rPr>
            </a:br>
            <a:r>
              <a:rPr lang="en-US" sz="1800" dirty="0">
                <a:latin typeface="Source Sans Pro" panose="020B0503030403020204" pitchFamily="34" charset="0"/>
                <a:ea typeface="Source Sans Pro" panose="020B0503030403020204" pitchFamily="34" charset="0"/>
              </a:rPr>
              <a:t>This is the typical response to loss, involving a range of emotional, physical, and social reactions. It usually lasts from six months to two years, though cultural and individual differences can extend this period</a:t>
            </a:r>
          </a:p>
          <a:p>
            <a:pPr marL="0" indent="0">
              <a:buNone/>
            </a:pPr>
            <a:r>
              <a:rPr lang="en-US" sz="1800" b="1" dirty="0">
                <a:latin typeface="Source Sans Pro" panose="020B0503030403020204" pitchFamily="34" charset="0"/>
                <a:ea typeface="Source Sans Pro" panose="020B0503030403020204" pitchFamily="34" charset="0"/>
              </a:rPr>
              <a:t>Complicated Grief</a:t>
            </a:r>
            <a:br>
              <a:rPr lang="en-US" sz="1800" dirty="0">
                <a:latin typeface="Source Sans Pro" panose="020B0503030403020204" pitchFamily="34" charset="0"/>
                <a:ea typeface="Source Sans Pro" panose="020B0503030403020204" pitchFamily="34" charset="0"/>
              </a:rPr>
            </a:br>
            <a:r>
              <a:rPr lang="en-US" sz="1800" dirty="0">
                <a:latin typeface="Source Sans Pro" panose="020B0503030403020204" pitchFamily="34" charset="0"/>
                <a:ea typeface="Source Sans Pro" panose="020B0503030403020204" pitchFamily="34" charset="0"/>
              </a:rPr>
              <a:t>This type persists long-term and can interfere with daily functioning. It may be diagnosed as prolonged grief disorder, characterized by intense longing and preoccupation with the loss</a:t>
            </a:r>
          </a:p>
          <a:p>
            <a:pPr marL="0" indent="0">
              <a:buNone/>
            </a:pPr>
            <a:r>
              <a:rPr lang="en-US" sz="1800" b="1" dirty="0">
                <a:latin typeface="Source Sans Pro" panose="020B0503030403020204" pitchFamily="34" charset="0"/>
                <a:ea typeface="Source Sans Pro" panose="020B0503030403020204" pitchFamily="34" charset="0"/>
              </a:rPr>
              <a:t>Traumatic Grief</a:t>
            </a:r>
            <a:br>
              <a:rPr lang="en-US" sz="1800" dirty="0">
                <a:latin typeface="Source Sans Pro" panose="020B0503030403020204" pitchFamily="34" charset="0"/>
                <a:ea typeface="Source Sans Pro" panose="020B0503030403020204" pitchFamily="34" charset="0"/>
              </a:rPr>
            </a:br>
            <a:r>
              <a:rPr lang="en-US" sz="1800" dirty="0">
                <a:latin typeface="Source Sans Pro" panose="020B0503030403020204" pitchFamily="34" charset="0"/>
                <a:ea typeface="Source Sans Pro" panose="020B0503030403020204" pitchFamily="34" charset="0"/>
              </a:rPr>
              <a:t>Occurs after sudden or unexpected losses, such as accidents or sudden death. It can be intense and disorienting, often requiring immediate emotional support </a:t>
            </a:r>
          </a:p>
        </p:txBody>
      </p:sp>
    </p:spTree>
    <p:extLst>
      <p:ext uri="{BB962C8B-B14F-4D97-AF65-F5344CB8AC3E}">
        <p14:creationId xmlns:p14="http://schemas.microsoft.com/office/powerpoint/2010/main" val="4067773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a:t>What is Bereavement?</a:t>
            </a:r>
          </a:p>
        </p:txBody>
      </p:sp>
      <p:sp>
        <p:nvSpPr>
          <p:cNvPr id="4" name="Content Placeholder 3"/>
          <p:cNvSpPr>
            <a:spLocks noGrp="1"/>
          </p:cNvSpPr>
          <p:nvPr>
            <p:ph sz="half" idx="2"/>
          </p:nvPr>
        </p:nvSpPr>
        <p:spPr>
          <a:xfrm>
            <a:off x="3887963" y="868680"/>
            <a:ext cx="7788221" cy="5120640"/>
          </a:xfrm>
        </p:spPr>
        <p:txBody>
          <a:bodyPr>
            <a:normAutofit/>
          </a:bodyPr>
          <a:lstStyle/>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Bereavement is the state of living without a loved one, from which you have been deprived usually, but not always, as a result of death. </a:t>
            </a:r>
          </a:p>
        </p:txBody>
      </p:sp>
    </p:spTree>
    <p:extLst>
      <p:ext uri="{BB962C8B-B14F-4D97-AF65-F5344CB8AC3E}">
        <p14:creationId xmlns:p14="http://schemas.microsoft.com/office/powerpoint/2010/main" val="340903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t>Types of Loss</a:t>
            </a:r>
          </a:p>
        </p:txBody>
      </p:sp>
      <p:sp>
        <p:nvSpPr>
          <p:cNvPr id="4" name="Content Placeholder 3"/>
          <p:cNvSpPr>
            <a:spLocks noGrp="1"/>
          </p:cNvSpPr>
          <p:nvPr>
            <p:ph sz="half" idx="2"/>
          </p:nvPr>
        </p:nvSpPr>
        <p:spPr>
          <a:xfrm>
            <a:off x="3887963" y="868680"/>
            <a:ext cx="7788221" cy="5120640"/>
          </a:xfrm>
        </p:spPr>
        <p:txBody>
          <a:bodyPr>
            <a:normAutofit/>
          </a:bodyPr>
          <a:lstStyle/>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S</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udden deaths to anticipated deaths</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T</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erminal illness deaths</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Suicides</a:t>
            </a: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C</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an also come from subsequent loss, like that of independence, health,  relationships, and changes of roles </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Anyone can experience these types of loss</a:t>
            </a: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Loss has a ripple effect that can impact a web of people</a:t>
            </a:r>
            <a:endParaRPr lang="en-US" sz="1800" dirty="0">
              <a:effectLst/>
              <a:latin typeface="Source Sans Pro" panose="020B05030304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099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5" name="Rectangle 14">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1BCAA32-6916-138D-D543-1997E42F7FC5}"/>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5900" spc="-100"/>
              <a:t>Dual Process Model</a:t>
            </a:r>
          </a:p>
        </p:txBody>
      </p:sp>
      <p:pic>
        <p:nvPicPr>
          <p:cNvPr id="6" name="Content Placeholder 5" descr="A diagram of a grief">
            <a:extLst>
              <a:ext uri="{FF2B5EF4-FFF2-40B4-BE49-F238E27FC236}">
                <a16:creationId xmlns:a16="http://schemas.microsoft.com/office/drawing/2014/main" id="{E78528A5-0922-17A8-0D6D-B7063679589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38950" y="759599"/>
            <a:ext cx="5330650" cy="5330650"/>
          </a:xfrm>
          <a:prstGeom prst="rect">
            <a:avLst/>
          </a:prstGeom>
        </p:spPr>
      </p:pic>
      <p:sp>
        <p:nvSpPr>
          <p:cNvPr id="19" name="Rectangle 18">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444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1" name="Rectangle 20">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1E841E0-C6B2-7DCE-65F0-B1291FB1CDA1}"/>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5900" spc="-100"/>
              <a:t>Tonkin Model of Grief </a:t>
            </a:r>
          </a:p>
        </p:txBody>
      </p:sp>
      <p:pic>
        <p:nvPicPr>
          <p:cNvPr id="5" name="Content Placeholder 4" descr="A group of circles with black lines&#10;&#10;Description automatically generated">
            <a:extLst>
              <a:ext uri="{FF2B5EF4-FFF2-40B4-BE49-F238E27FC236}">
                <a16:creationId xmlns:a16="http://schemas.microsoft.com/office/drawing/2014/main" id="{B5E06E81-B8F7-8F10-8CC8-B01E314913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20640" y="1761474"/>
            <a:ext cx="6367271" cy="3326899"/>
          </a:xfrm>
          <a:prstGeom prst="rect">
            <a:avLst/>
          </a:prstGeom>
        </p:spPr>
      </p:pic>
      <p:sp>
        <p:nvSpPr>
          <p:cNvPr id="18" name="Rectangle 17">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60894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800"/>
              <a:t>Symptoms of Grief</a:t>
            </a:r>
          </a:p>
        </p:txBody>
      </p:sp>
      <p:sp>
        <p:nvSpPr>
          <p:cNvPr id="4" name="Content Placeholder 3"/>
          <p:cNvSpPr>
            <a:spLocks noGrp="1"/>
          </p:cNvSpPr>
          <p:nvPr>
            <p:ph sz="half" idx="2"/>
          </p:nvPr>
        </p:nvSpPr>
        <p:spPr>
          <a:xfrm>
            <a:off x="3887963" y="868680"/>
            <a:ext cx="7788221" cy="5120640"/>
          </a:xfrm>
        </p:spPr>
        <p:txBody>
          <a:bodyPr>
            <a:noAutofit/>
          </a:bodyPr>
          <a:lstStyle/>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Sadness</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Fear</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Guilt</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Feelings of vulnerability</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Helplessness</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Abandonment</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Numbness</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Anxiety</a:t>
            </a:r>
          </a:p>
          <a:p>
            <a:pPr marL="0" marR="0">
              <a:lnSpc>
                <a:spcPct val="115000"/>
              </a:lnSpc>
              <a:spcBef>
                <a:spcPts val="0"/>
              </a:spcBef>
              <a:spcAft>
                <a:spcPts val="800"/>
              </a:spcAft>
            </a:pP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Depression</a:t>
            </a: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C</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ompromised immune system</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M</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ood swings</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S</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ocial isolation</a:t>
            </a:r>
            <a:endParaRPr lang="en-US" sz="1800" dirty="0">
              <a:latin typeface="Source Sans Pro" panose="020B0503030403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latin typeface="Source Sans Pro" panose="020B0503030403020204" pitchFamily="34" charset="0"/>
                <a:ea typeface="Times New Roman" panose="02020603050405020304" pitchFamily="18" charset="0"/>
                <a:cs typeface="Times New Roman" panose="02020603050405020304" pitchFamily="18" charset="0"/>
              </a:rPr>
              <a:t>A</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ltered </a:t>
            </a:r>
            <a:r>
              <a:rPr lang="en-US" sz="1800" dirty="0" err="1">
                <a:effectLst/>
                <a:latin typeface="Source Sans Pro" panose="020B0503030403020204" pitchFamily="34" charset="0"/>
                <a:ea typeface="Times New Roman" panose="02020603050405020304" pitchFamily="18" charset="0"/>
                <a:cs typeface="Times New Roman" panose="02020603050405020304" pitchFamily="18" charset="0"/>
              </a:rPr>
              <a:t>behaviour</a:t>
            </a:r>
            <a:r>
              <a:rPr lang="en-US" sz="1800" dirty="0">
                <a:effectLst/>
                <a:latin typeface="Source Sans Pro" panose="020B0503030403020204" pitchFamily="34" charset="0"/>
                <a:ea typeface="Times New Roman" panose="02020603050405020304" pitchFamily="18" charset="0"/>
                <a:cs typeface="Times New Roman" panose="02020603050405020304" pitchFamily="18" charset="0"/>
              </a:rPr>
              <a:t> – risk taking, etc.</a:t>
            </a:r>
          </a:p>
        </p:txBody>
      </p:sp>
    </p:spTree>
    <p:extLst>
      <p:ext uri="{BB962C8B-B14F-4D97-AF65-F5344CB8AC3E}">
        <p14:creationId xmlns:p14="http://schemas.microsoft.com/office/powerpoint/2010/main" val="2744481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6600"/>
              <a:t>Myths about Grief</a:t>
            </a:r>
          </a:p>
        </p:txBody>
      </p:sp>
      <p:sp>
        <p:nvSpPr>
          <p:cNvPr id="6" name="Arrow: Right 5">
            <a:extLst>
              <a:ext uri="{FF2B5EF4-FFF2-40B4-BE49-F238E27FC236}">
                <a16:creationId xmlns:a16="http://schemas.microsoft.com/office/drawing/2014/main" id="{C8BAEBBF-43AF-6DD9-975B-EBF2C8C15CE4}"/>
              </a:ext>
            </a:extLst>
          </p:cNvPr>
          <p:cNvSpPr/>
          <p:nvPr/>
        </p:nvSpPr>
        <p:spPr>
          <a:xfrm>
            <a:off x="4912740" y="560787"/>
            <a:ext cx="6400800" cy="7720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Denial, Anger, Bargaining, Depression &amp; Acceptance</a:t>
            </a:r>
          </a:p>
        </p:txBody>
      </p:sp>
      <p:sp>
        <p:nvSpPr>
          <p:cNvPr id="7" name="TextBox 6">
            <a:extLst>
              <a:ext uri="{FF2B5EF4-FFF2-40B4-BE49-F238E27FC236}">
                <a16:creationId xmlns:a16="http://schemas.microsoft.com/office/drawing/2014/main" id="{572EBB1C-63FE-CF32-45B9-06FFA53706B9}"/>
              </a:ext>
            </a:extLst>
          </p:cNvPr>
          <p:cNvSpPr txBox="1"/>
          <p:nvPr/>
        </p:nvSpPr>
        <p:spPr>
          <a:xfrm>
            <a:off x="405442" y="6400800"/>
            <a:ext cx="10972800" cy="400110"/>
          </a:xfrm>
          <a:prstGeom prst="rect">
            <a:avLst/>
          </a:prstGeom>
          <a:noFill/>
        </p:spPr>
        <p:txBody>
          <a:bodyPr wrap="square" rtlCol="0">
            <a:spAutoFit/>
          </a:bodyPr>
          <a:lstStyle/>
          <a:p>
            <a:r>
              <a:rPr lang="en-US" sz="1000">
                <a:hlinkClick r:id="rId3"/>
              </a:rPr>
              <a:t>https://www.psycom.net/stages-of-grief</a:t>
            </a:r>
            <a:r>
              <a:rPr lang="en-US" sz="1000"/>
              <a:t> </a:t>
            </a:r>
          </a:p>
          <a:p>
            <a:r>
              <a:rPr lang="en-US" sz="1000">
                <a:hlinkClick r:id="rId4"/>
              </a:rPr>
              <a:t>https://refugeingrief.com/2019/02/14/cartography-of-grief/</a:t>
            </a:r>
            <a:r>
              <a:rPr lang="en-US" sz="1000"/>
              <a:t> </a:t>
            </a:r>
          </a:p>
        </p:txBody>
      </p:sp>
      <p:sp>
        <p:nvSpPr>
          <p:cNvPr id="10" name="Rectangle 9">
            <a:extLst>
              <a:ext uri="{FF2B5EF4-FFF2-40B4-BE49-F238E27FC236}">
                <a16:creationId xmlns:a16="http://schemas.microsoft.com/office/drawing/2014/main" id="{B9D32884-2EB6-D76F-A04E-A9F98E55DAE4}"/>
              </a:ext>
            </a:extLst>
          </p:cNvPr>
          <p:cNvSpPr/>
          <p:nvPr/>
        </p:nvSpPr>
        <p:spPr>
          <a:xfrm>
            <a:off x="5279949" y="6323162"/>
            <a:ext cx="5167222" cy="4014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Reality</a:t>
            </a:r>
          </a:p>
        </p:txBody>
      </p:sp>
      <p:cxnSp>
        <p:nvCxnSpPr>
          <p:cNvPr id="14" name="Straight Arrow Connector 13">
            <a:extLst>
              <a:ext uri="{FF2B5EF4-FFF2-40B4-BE49-F238E27FC236}">
                <a16:creationId xmlns:a16="http://schemas.microsoft.com/office/drawing/2014/main" id="{FF7895EE-6DE4-F7BC-B93F-5B2DB57520AB}"/>
              </a:ext>
            </a:extLst>
          </p:cNvPr>
          <p:cNvCxnSpPr/>
          <p:nvPr/>
        </p:nvCxnSpPr>
        <p:spPr>
          <a:xfrm>
            <a:off x="5202315" y="1332851"/>
            <a:ext cx="5246071"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3076" name="Picture 4" descr="Cartography of Grief - Refuge In Grief">
            <a:extLst>
              <a:ext uri="{FF2B5EF4-FFF2-40B4-BE49-F238E27FC236}">
                <a16:creationId xmlns:a16="http://schemas.microsoft.com/office/drawing/2014/main" id="{75B61C35-0720-7B63-8CB1-88D687CFDA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2640" y="1673864"/>
            <a:ext cx="4814267" cy="4571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244677"/>
      </p:ext>
    </p:extLst>
  </p:cSld>
  <p:clrMapOvr>
    <a:masterClrMapping/>
  </p:clrMapOvr>
</p:sld>
</file>

<file path=ppt/theme/theme1.xml><?xml version="1.0" encoding="utf-8"?>
<a:theme xmlns:a="http://schemas.openxmlformats.org/drawingml/2006/main" name="Frame">
  <a:themeElements>
    <a:clrScheme name="Hospice Quinte 01">
      <a:dk1>
        <a:srgbClr val="23364C"/>
      </a:dk1>
      <a:lt1>
        <a:srgbClr val="FFFFFF"/>
      </a:lt1>
      <a:dk2>
        <a:srgbClr val="545454"/>
      </a:dk2>
      <a:lt2>
        <a:srgbClr val="AFD4E5"/>
      </a:lt2>
      <a:accent1>
        <a:srgbClr val="A0D6D1"/>
      </a:accent1>
      <a:accent2>
        <a:srgbClr val="9999FF"/>
      </a:accent2>
      <a:accent3>
        <a:srgbClr val="90BB23"/>
      </a:accent3>
      <a:accent4>
        <a:srgbClr val="33CCFF"/>
      </a:accent4>
      <a:accent5>
        <a:srgbClr val="1AB39F"/>
      </a:accent5>
      <a:accent6>
        <a:srgbClr val="FFCCFF"/>
      </a:accent6>
      <a:hlink>
        <a:srgbClr val="002060"/>
      </a:hlink>
      <a:folHlink>
        <a:srgbClr val="9966F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20C71A8F1F2F46B64F8885C2129F47" ma:contentTypeVersion="15" ma:contentTypeDescription="Create a new document." ma:contentTypeScope="" ma:versionID="3d8649b7801fea496a964bedea9e7236">
  <xsd:schema xmlns:xsd="http://www.w3.org/2001/XMLSchema" xmlns:xs="http://www.w3.org/2001/XMLSchema" xmlns:p="http://schemas.microsoft.com/office/2006/metadata/properties" xmlns:ns2="c10c0c80-0c9a-43c6-88a6-a131b478dd42" xmlns:ns3="49bedc44-14dd-4b5c-849a-dbdc32205ff4" targetNamespace="http://schemas.microsoft.com/office/2006/metadata/properties" ma:root="true" ma:fieldsID="f383d65dd29c0022754be0f06698589b" ns2:_="" ns3:_="">
    <xsd:import namespace="c10c0c80-0c9a-43c6-88a6-a131b478dd42"/>
    <xsd:import namespace="49bedc44-14dd-4b5c-849a-dbdc32205ff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0c0c80-0c9a-43c6-88a6-a131b478dd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539550f-fcef-47fd-ae46-7b67ed217b90}" ma:internalName="TaxCatchAll" ma:showField="CatchAllData" ma:web="c10c0c80-0c9a-43c6-88a6-a131b478dd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9bedc44-14dd-4b5c-849a-dbdc32205ff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17dab06-4d13-48b4-8a92-ec23e55d45d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0c0c80-0c9a-43c6-88a6-a131b478dd42" xsi:nil="true"/>
    <lcf76f155ced4ddcb4097134ff3c332f xmlns="49bedc44-14dd-4b5c-849a-dbdc32205ff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6D4620-FAFB-4DED-8B7F-CA9117CA4A7F}">
  <ds:schemaRefs>
    <ds:schemaRef ds:uri="49bedc44-14dd-4b5c-849a-dbdc32205ff4"/>
    <ds:schemaRef ds:uri="c10c0c80-0c9a-43c6-88a6-a131b478dd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DA046F-B23F-40D3-B0CB-AB4BC1AD0F26}">
  <ds:schemaRefs>
    <ds:schemaRef ds:uri="http://schemas.microsoft.com/sharepoint/v3/contenttype/forms"/>
  </ds:schemaRefs>
</ds:datastoreItem>
</file>

<file path=customXml/itemProps3.xml><?xml version="1.0" encoding="utf-8"?>
<ds:datastoreItem xmlns:ds="http://schemas.openxmlformats.org/officeDocument/2006/customXml" ds:itemID="{2BA74211-CDBF-45DB-9F28-1BE150B881D0}">
  <ds:schemaRefs>
    <ds:schemaRef ds:uri="http://schemas.microsoft.com/office/2006/documentManagement/types"/>
    <ds:schemaRef ds:uri="http://purl.org/dc/elements/1.1/"/>
    <ds:schemaRef ds:uri="c10c0c80-0c9a-43c6-88a6-a131b478dd42"/>
    <ds:schemaRef ds:uri="http://schemas.openxmlformats.org/package/2006/metadata/core-properties"/>
    <ds:schemaRef ds:uri="http://www.w3.org/XML/1998/namespace"/>
    <ds:schemaRef ds:uri="http://schemas.microsoft.com/office/infopath/2007/PartnerControls"/>
    <ds:schemaRef ds:uri="http://purl.org/dc/terms/"/>
    <ds:schemaRef ds:uri="49bedc44-14dd-4b5c-849a-dbdc32205ff4"/>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384</TotalTime>
  <Words>2160</Words>
  <Application>Microsoft Office PowerPoint</Application>
  <PresentationFormat>Widescreen</PresentationFormat>
  <Paragraphs>172</Paragraphs>
  <Slides>24</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Corbel</vt:lpstr>
      <vt:lpstr>Hind</vt:lpstr>
      <vt:lpstr>Source Sans Pro</vt:lpstr>
      <vt:lpstr>Source Sans Pro SemiBold</vt:lpstr>
      <vt:lpstr>Wingdings 2</vt:lpstr>
      <vt:lpstr>Frame</vt:lpstr>
      <vt:lpstr>Grief and Bereavement</vt:lpstr>
      <vt:lpstr>What is Grief?</vt:lpstr>
      <vt:lpstr>Common types of Grief</vt:lpstr>
      <vt:lpstr>What is Bereavement?</vt:lpstr>
      <vt:lpstr>Types of Loss</vt:lpstr>
      <vt:lpstr>Dual Process Model</vt:lpstr>
      <vt:lpstr>Tonkin Model of Grief </vt:lpstr>
      <vt:lpstr>Symptoms of Grief</vt:lpstr>
      <vt:lpstr>Myths about Grief</vt:lpstr>
      <vt:lpstr>Myths about Grief</vt:lpstr>
      <vt:lpstr>Myths about Grief</vt:lpstr>
      <vt:lpstr>Factors that Affect  Grief</vt:lpstr>
      <vt:lpstr>What to do if you are grieving</vt:lpstr>
      <vt:lpstr>What to do if you are grieving</vt:lpstr>
      <vt:lpstr>What to do if you are grieving</vt:lpstr>
      <vt:lpstr>Complicated Grief</vt:lpstr>
      <vt:lpstr>How to help a grieving person?</vt:lpstr>
      <vt:lpstr>What to say to a grieving person?</vt:lpstr>
      <vt:lpstr>Hospice Quinte’s Children’s Grief Group</vt:lpstr>
      <vt:lpstr>Additional Resources</vt:lpstr>
      <vt:lpstr>Additional Resources</vt:lpstr>
      <vt:lpstr>Hospice Quinte</vt:lpstr>
      <vt:lpstr>Hospice Quinte Service Area</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Grief and Bereavemen</dc:title>
  <dc:creator>Petra Lepage</dc:creator>
  <cp:lastModifiedBy>Lisa Young</cp:lastModifiedBy>
  <cp:revision>64</cp:revision>
  <cp:lastPrinted>2025-10-07T13:28:13Z</cp:lastPrinted>
  <dcterms:created xsi:type="dcterms:W3CDTF">2021-11-29T15:11:11Z</dcterms:created>
  <dcterms:modified xsi:type="dcterms:W3CDTF">2026-08-14T13:38:06Z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0x0101007C20C71A8F1F2F46B64F8885C2129F47</vt:lpwstr>
  </property>
  <property fmtid="{D5CDD505-2E9C-101B-9397-08002B2CF9AE}" pid="3" name="MediaServiceImageTags">
    <vt:lpwstr/>
  </property>
</Properties>
</file>